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CCFFFF"/>
    <a:srgbClr val="FFCCFF"/>
    <a:srgbClr val="FFFF99"/>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598" autoAdjust="0"/>
    <p:restoredTop sz="95184" autoAdjust="0"/>
  </p:normalViewPr>
  <p:slideViewPr>
    <p:cSldViewPr snapToGrid="0" showGuides="1">
      <p:cViewPr varScale="1">
        <p:scale>
          <a:sx n="85" d="100"/>
          <a:sy n="85" d="100"/>
        </p:scale>
        <p:origin x="1982"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7A6E153-33D3-43B9-89AC-BCDF1D511953}" type="datetimeFigureOut">
              <a:rPr kumimoji="1" lang="ja-JP" altLang="en-US" smtClean="0"/>
              <a:t>2025/8/18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9379506-54D1-4802-B46C-904498A50632}" type="slidenum">
              <a:rPr kumimoji="1" lang="ja-JP" altLang="en-US" smtClean="0"/>
              <a:t>‹#›</a:t>
            </a:fld>
            <a:endParaRPr kumimoji="1" lang="ja-JP" altLang="en-US"/>
          </a:p>
        </p:txBody>
      </p:sp>
    </p:spTree>
    <p:extLst>
      <p:ext uri="{BB962C8B-B14F-4D97-AF65-F5344CB8AC3E}">
        <p14:creationId xmlns:p14="http://schemas.microsoft.com/office/powerpoint/2010/main" val="2434784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7A6E153-33D3-43B9-89AC-BCDF1D511953}" type="datetimeFigureOut">
              <a:rPr kumimoji="1" lang="ja-JP" altLang="en-US" smtClean="0"/>
              <a:t>2025/8/18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9379506-54D1-4802-B46C-904498A50632}" type="slidenum">
              <a:rPr kumimoji="1" lang="ja-JP" altLang="en-US" smtClean="0"/>
              <a:t>‹#›</a:t>
            </a:fld>
            <a:endParaRPr kumimoji="1" lang="ja-JP" altLang="en-US"/>
          </a:p>
        </p:txBody>
      </p:sp>
    </p:spTree>
    <p:extLst>
      <p:ext uri="{BB962C8B-B14F-4D97-AF65-F5344CB8AC3E}">
        <p14:creationId xmlns:p14="http://schemas.microsoft.com/office/powerpoint/2010/main" val="15160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7A6E153-33D3-43B9-89AC-BCDF1D511953}" type="datetimeFigureOut">
              <a:rPr kumimoji="1" lang="ja-JP" altLang="en-US" smtClean="0"/>
              <a:t>2025/8/18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9379506-54D1-4802-B46C-904498A50632}" type="slidenum">
              <a:rPr kumimoji="1" lang="ja-JP" altLang="en-US" smtClean="0"/>
              <a:t>‹#›</a:t>
            </a:fld>
            <a:endParaRPr kumimoji="1" lang="ja-JP" altLang="en-US"/>
          </a:p>
        </p:txBody>
      </p:sp>
    </p:spTree>
    <p:extLst>
      <p:ext uri="{BB962C8B-B14F-4D97-AF65-F5344CB8AC3E}">
        <p14:creationId xmlns:p14="http://schemas.microsoft.com/office/powerpoint/2010/main" val="2813575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7A6E153-33D3-43B9-89AC-BCDF1D511953}" type="datetimeFigureOut">
              <a:rPr kumimoji="1" lang="ja-JP" altLang="en-US" smtClean="0"/>
              <a:t>2025/8/18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9379506-54D1-4802-B46C-904498A50632}" type="slidenum">
              <a:rPr kumimoji="1" lang="ja-JP" altLang="en-US" smtClean="0"/>
              <a:t>‹#›</a:t>
            </a:fld>
            <a:endParaRPr kumimoji="1" lang="ja-JP" altLang="en-US"/>
          </a:p>
        </p:txBody>
      </p:sp>
    </p:spTree>
    <p:extLst>
      <p:ext uri="{BB962C8B-B14F-4D97-AF65-F5344CB8AC3E}">
        <p14:creationId xmlns:p14="http://schemas.microsoft.com/office/powerpoint/2010/main" val="488063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7A6E153-33D3-43B9-89AC-BCDF1D511953}" type="datetimeFigureOut">
              <a:rPr kumimoji="1" lang="ja-JP" altLang="en-US" smtClean="0"/>
              <a:t>2025/8/18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9379506-54D1-4802-B46C-904498A50632}" type="slidenum">
              <a:rPr kumimoji="1" lang="ja-JP" altLang="en-US" smtClean="0"/>
              <a:t>‹#›</a:t>
            </a:fld>
            <a:endParaRPr kumimoji="1" lang="ja-JP" altLang="en-US"/>
          </a:p>
        </p:txBody>
      </p:sp>
    </p:spTree>
    <p:extLst>
      <p:ext uri="{BB962C8B-B14F-4D97-AF65-F5344CB8AC3E}">
        <p14:creationId xmlns:p14="http://schemas.microsoft.com/office/powerpoint/2010/main" val="1020132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7A6E153-33D3-43B9-89AC-BCDF1D511953}" type="datetimeFigureOut">
              <a:rPr kumimoji="1" lang="ja-JP" altLang="en-US" smtClean="0"/>
              <a:t>2025/8/18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9379506-54D1-4802-B46C-904498A50632}" type="slidenum">
              <a:rPr kumimoji="1" lang="ja-JP" altLang="en-US" smtClean="0"/>
              <a:t>‹#›</a:t>
            </a:fld>
            <a:endParaRPr kumimoji="1" lang="ja-JP" altLang="en-US"/>
          </a:p>
        </p:txBody>
      </p:sp>
    </p:spTree>
    <p:extLst>
      <p:ext uri="{BB962C8B-B14F-4D97-AF65-F5344CB8AC3E}">
        <p14:creationId xmlns:p14="http://schemas.microsoft.com/office/powerpoint/2010/main" val="30420290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7A6E153-33D3-43B9-89AC-BCDF1D511953}" type="datetimeFigureOut">
              <a:rPr kumimoji="1" lang="ja-JP" altLang="en-US" smtClean="0"/>
              <a:t>2025/8/18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9379506-54D1-4802-B46C-904498A50632}" type="slidenum">
              <a:rPr kumimoji="1" lang="ja-JP" altLang="en-US" smtClean="0"/>
              <a:t>‹#›</a:t>
            </a:fld>
            <a:endParaRPr kumimoji="1" lang="ja-JP" altLang="en-US"/>
          </a:p>
        </p:txBody>
      </p:sp>
    </p:spTree>
    <p:extLst>
      <p:ext uri="{BB962C8B-B14F-4D97-AF65-F5344CB8AC3E}">
        <p14:creationId xmlns:p14="http://schemas.microsoft.com/office/powerpoint/2010/main" val="2401925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7A6E153-33D3-43B9-89AC-BCDF1D511953}" type="datetimeFigureOut">
              <a:rPr kumimoji="1" lang="ja-JP" altLang="en-US" smtClean="0"/>
              <a:t>2025/8/18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9379506-54D1-4802-B46C-904498A50632}" type="slidenum">
              <a:rPr kumimoji="1" lang="ja-JP" altLang="en-US" smtClean="0"/>
              <a:t>‹#›</a:t>
            </a:fld>
            <a:endParaRPr kumimoji="1" lang="ja-JP" altLang="en-US"/>
          </a:p>
        </p:txBody>
      </p:sp>
    </p:spTree>
    <p:extLst>
      <p:ext uri="{BB962C8B-B14F-4D97-AF65-F5344CB8AC3E}">
        <p14:creationId xmlns:p14="http://schemas.microsoft.com/office/powerpoint/2010/main" val="3744966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A6E153-33D3-43B9-89AC-BCDF1D511953}" type="datetimeFigureOut">
              <a:rPr kumimoji="1" lang="ja-JP" altLang="en-US" smtClean="0"/>
              <a:t>2025/8/18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9379506-54D1-4802-B46C-904498A50632}" type="slidenum">
              <a:rPr kumimoji="1" lang="ja-JP" altLang="en-US" smtClean="0"/>
              <a:t>‹#›</a:t>
            </a:fld>
            <a:endParaRPr kumimoji="1" lang="ja-JP" altLang="en-US"/>
          </a:p>
        </p:txBody>
      </p:sp>
    </p:spTree>
    <p:extLst>
      <p:ext uri="{BB962C8B-B14F-4D97-AF65-F5344CB8AC3E}">
        <p14:creationId xmlns:p14="http://schemas.microsoft.com/office/powerpoint/2010/main" val="362095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7A6E153-33D3-43B9-89AC-BCDF1D511953}" type="datetimeFigureOut">
              <a:rPr kumimoji="1" lang="ja-JP" altLang="en-US" smtClean="0"/>
              <a:t>2025/8/18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9379506-54D1-4802-B46C-904498A50632}" type="slidenum">
              <a:rPr kumimoji="1" lang="ja-JP" altLang="en-US" smtClean="0"/>
              <a:t>‹#›</a:t>
            </a:fld>
            <a:endParaRPr kumimoji="1" lang="ja-JP" altLang="en-US"/>
          </a:p>
        </p:txBody>
      </p:sp>
    </p:spTree>
    <p:extLst>
      <p:ext uri="{BB962C8B-B14F-4D97-AF65-F5344CB8AC3E}">
        <p14:creationId xmlns:p14="http://schemas.microsoft.com/office/powerpoint/2010/main" val="822163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7A6E153-33D3-43B9-89AC-BCDF1D511953}" type="datetimeFigureOut">
              <a:rPr kumimoji="1" lang="ja-JP" altLang="en-US" smtClean="0"/>
              <a:t>2025/8/18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9379506-54D1-4802-B46C-904498A50632}" type="slidenum">
              <a:rPr kumimoji="1" lang="ja-JP" altLang="en-US" smtClean="0"/>
              <a:t>‹#›</a:t>
            </a:fld>
            <a:endParaRPr kumimoji="1" lang="ja-JP" altLang="en-US"/>
          </a:p>
        </p:txBody>
      </p:sp>
    </p:spTree>
    <p:extLst>
      <p:ext uri="{BB962C8B-B14F-4D97-AF65-F5344CB8AC3E}">
        <p14:creationId xmlns:p14="http://schemas.microsoft.com/office/powerpoint/2010/main" val="3851993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A6E153-33D3-43B9-89AC-BCDF1D511953}" type="datetimeFigureOut">
              <a:rPr kumimoji="1" lang="ja-JP" altLang="en-US" smtClean="0"/>
              <a:t>2025/8/18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379506-54D1-4802-B46C-904498A50632}" type="slidenum">
              <a:rPr kumimoji="1" lang="ja-JP" altLang="en-US" smtClean="0"/>
              <a:t>‹#›</a:t>
            </a:fld>
            <a:endParaRPr kumimoji="1" lang="ja-JP" altLang="en-US"/>
          </a:p>
        </p:txBody>
      </p:sp>
    </p:spTree>
    <p:extLst>
      <p:ext uri="{BB962C8B-B14F-4D97-AF65-F5344CB8AC3E}">
        <p14:creationId xmlns:p14="http://schemas.microsoft.com/office/powerpoint/2010/main" val="27635874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info@hanataka.net" TargetMode="Externa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18">
            <a:extLst>
              <a:ext uri="{FF2B5EF4-FFF2-40B4-BE49-F238E27FC236}">
                <a16:creationId xmlns:a16="http://schemas.microsoft.com/office/drawing/2014/main" id="{3FA7728A-A0F3-585A-5F81-4957AEAF7594}"/>
              </a:ext>
            </a:extLst>
          </p:cNvPr>
          <p:cNvSpPr txBox="1"/>
          <p:nvPr/>
        </p:nvSpPr>
        <p:spPr>
          <a:xfrm>
            <a:off x="85402" y="4223576"/>
            <a:ext cx="4334198" cy="1658939"/>
          </a:xfrm>
          <a:prstGeom prst="rect">
            <a:avLst/>
          </a:prstGeom>
          <a:solidFill>
            <a:schemeClr val="lt1"/>
          </a:solidFill>
          <a:ln w="28575">
            <a:solidFill>
              <a:srgbClr val="7030A0"/>
            </a:solidFill>
            <a:prstDash val="sysDot"/>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buNone/>
            </a:pPr>
            <a:r>
              <a:rPr lang="en-US" sz="1200" b="1" kern="100" dirty="0">
                <a:effectLst/>
                <a:latin typeface="HG丸ｺﾞｼｯｸM-PRO" panose="020F0600000000000000" pitchFamily="50" charset="-128"/>
                <a:ea typeface="游明朝" panose="02020400000000000000" pitchFamily="18" charset="-128"/>
                <a:cs typeface="Times New Roman" panose="02020603050405020304" pitchFamily="18" charset="0"/>
              </a:rPr>
              <a:t>❝</a:t>
            </a:r>
            <a:r>
              <a:rPr lang="ja-JP" sz="1200" b="1" kern="100" dirty="0">
                <a:effectLst/>
                <a:latin typeface="游明朝" panose="02020400000000000000" pitchFamily="18" charset="-128"/>
                <a:ea typeface="HG丸ｺﾞｼｯｸM-PRO" panose="020F0600000000000000" pitchFamily="50" charset="-128"/>
                <a:cs typeface="Times New Roman" panose="02020603050405020304" pitchFamily="18" charset="0"/>
              </a:rPr>
              <a:t>子育て相談</a:t>
            </a:r>
            <a:r>
              <a:rPr lang="en-US" sz="1200" b="1" kern="100" dirty="0">
                <a:effectLst/>
                <a:latin typeface="游明朝" panose="02020400000000000000" pitchFamily="18" charset="-128"/>
                <a:ea typeface="HG丸ｺﾞｼｯｸM-PRO" panose="020F0600000000000000" pitchFamily="50" charset="-128"/>
                <a:cs typeface="Times New Roman" panose="02020603050405020304" pitchFamily="18" charset="0"/>
              </a:rPr>
              <a:t>❞</a:t>
            </a:r>
            <a:r>
              <a:rPr lang="ja-JP" sz="1200" b="1" kern="100" dirty="0">
                <a:effectLst/>
                <a:latin typeface="游明朝" panose="02020400000000000000" pitchFamily="18" charset="-128"/>
                <a:ea typeface="HG丸ｺﾞｼｯｸM-PRO" panose="020F0600000000000000" pitchFamily="50" charset="-128"/>
                <a:cs typeface="Times New Roman" panose="02020603050405020304" pitchFamily="18" charset="0"/>
              </a:rPr>
              <a:t>のご案内</a:t>
            </a:r>
            <a:endParaRPr lang="ja-JP" sz="12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buNone/>
            </a:pPr>
            <a:r>
              <a:rPr lang="ja-JP" sz="1000" b="1" kern="100" dirty="0">
                <a:effectLst/>
                <a:latin typeface="游明朝" panose="02020400000000000000" pitchFamily="18" charset="-128"/>
                <a:ea typeface="HG丸ｺﾞｼｯｸM-PRO" panose="020F0600000000000000" pitchFamily="50" charset="-128"/>
                <a:cs typeface="Times New Roman" panose="02020603050405020304" pitchFamily="18" charset="0"/>
              </a:rPr>
              <a:t>「ひよこ教室」の時だけでなく、お子様の発達にかかわるご心配事や育児の困り事など、子育てに関する相談</a:t>
            </a:r>
            <a:r>
              <a:rPr lang="ja-JP" altLang="en-US" sz="1000" b="1" kern="100" dirty="0">
                <a:effectLst/>
                <a:latin typeface="游明朝" panose="02020400000000000000" pitchFamily="18" charset="-128"/>
                <a:ea typeface="HG丸ｺﾞｼｯｸM-PRO" panose="020F0600000000000000" pitchFamily="50" charset="-128"/>
                <a:cs typeface="Times New Roman" panose="02020603050405020304" pitchFamily="18" charset="0"/>
              </a:rPr>
              <a:t>を</a:t>
            </a:r>
            <a:r>
              <a:rPr lang="ja-JP" sz="1000" b="1" kern="100" dirty="0">
                <a:effectLst/>
                <a:latin typeface="游明朝" panose="02020400000000000000" pitchFamily="18" charset="-128"/>
                <a:ea typeface="HG丸ｺﾞｼｯｸM-PRO" panose="020F0600000000000000" pitchFamily="50" charset="-128"/>
                <a:cs typeface="Times New Roman" panose="02020603050405020304" pitchFamily="18" charset="0"/>
              </a:rPr>
              <a:t>随時受け付けています。</a:t>
            </a:r>
            <a:endParaRPr lang="ja-JP" sz="10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buNone/>
            </a:pPr>
            <a:r>
              <a:rPr lang="en-US" sz="1000" b="1" kern="100" dirty="0">
                <a:effectLst/>
                <a:latin typeface="HG丸ｺﾞｼｯｸM-PRO" panose="020F0600000000000000" pitchFamily="50" charset="-128"/>
                <a:ea typeface="游明朝" panose="02020400000000000000" pitchFamily="18" charset="-128"/>
                <a:cs typeface="Times New Roman" panose="02020603050405020304" pitchFamily="18" charset="0"/>
              </a:rPr>
              <a:t>♥</a:t>
            </a:r>
            <a:r>
              <a:rPr lang="ja-JP" altLang="en-US" sz="1000" b="1" kern="100" dirty="0">
                <a:effectLst/>
                <a:latin typeface="HG丸ｺﾞｼｯｸM-PRO" panose="020F0600000000000000" pitchFamily="50" charset="-128"/>
                <a:ea typeface="游明朝" panose="02020400000000000000" pitchFamily="18" charset="-128"/>
                <a:cs typeface="Times New Roman" panose="02020603050405020304" pitchFamily="18" charset="0"/>
              </a:rPr>
              <a:t>　</a:t>
            </a:r>
            <a:r>
              <a:rPr lang="ja-JP" sz="1000" b="1" kern="100" dirty="0">
                <a:effectLst/>
                <a:latin typeface="游明朝" panose="02020400000000000000" pitchFamily="18" charset="-128"/>
                <a:ea typeface="HG丸ｺﾞｼｯｸM-PRO" panose="020F0600000000000000" pitchFamily="50" charset="-128"/>
                <a:cs typeface="Times New Roman" panose="02020603050405020304" pitchFamily="18" charset="0"/>
              </a:rPr>
              <a:t>対</a:t>
            </a:r>
            <a:r>
              <a:rPr lang="ja-JP" altLang="en-US" sz="1000" b="1" kern="100" dirty="0">
                <a:effectLst/>
                <a:latin typeface="游明朝" panose="02020400000000000000" pitchFamily="18" charset="-128"/>
                <a:ea typeface="HG丸ｺﾞｼｯｸM-PRO" panose="020F0600000000000000" pitchFamily="50" charset="-128"/>
                <a:cs typeface="Times New Roman" panose="02020603050405020304" pitchFamily="18" charset="0"/>
              </a:rPr>
              <a:t>　</a:t>
            </a:r>
            <a:r>
              <a:rPr lang="ja-JP" sz="1000" b="1" kern="100" dirty="0">
                <a:effectLst/>
                <a:latin typeface="游明朝" panose="02020400000000000000" pitchFamily="18" charset="-128"/>
                <a:ea typeface="HG丸ｺﾞｼｯｸM-PRO" panose="020F0600000000000000" pitchFamily="50" charset="-128"/>
                <a:cs typeface="Times New Roman" panose="02020603050405020304" pitchFamily="18" charset="0"/>
              </a:rPr>
              <a:t>象</a:t>
            </a:r>
            <a:endParaRPr lang="ja-JP" sz="10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buNone/>
            </a:pPr>
            <a:r>
              <a:rPr lang="ja-JP" sz="1000" b="1" kern="100" dirty="0">
                <a:effectLst/>
                <a:latin typeface="游明朝" panose="02020400000000000000" pitchFamily="18" charset="-128"/>
                <a:ea typeface="HG丸ｺﾞｼｯｸM-PRO" panose="020F0600000000000000" pitchFamily="50" charset="-128"/>
                <a:cs typeface="Times New Roman" panose="02020603050405020304" pitchFamily="18" charset="0"/>
              </a:rPr>
              <a:t>　</a:t>
            </a:r>
            <a:r>
              <a:rPr lang="ja-JP" altLang="en-US" sz="1000" b="1" kern="100" dirty="0">
                <a:effectLst/>
                <a:latin typeface="游明朝" panose="02020400000000000000" pitchFamily="18" charset="-128"/>
                <a:ea typeface="HG丸ｺﾞｼｯｸM-PRO" panose="020F0600000000000000" pitchFamily="50" charset="-128"/>
                <a:cs typeface="Times New Roman" panose="02020603050405020304" pitchFamily="18" charset="0"/>
              </a:rPr>
              <a:t>　</a:t>
            </a:r>
            <a:r>
              <a:rPr lang="ja-JP" sz="1000" b="1" kern="100" dirty="0">
                <a:effectLst/>
                <a:latin typeface="游明朝" panose="02020400000000000000" pitchFamily="18" charset="-128"/>
                <a:ea typeface="HG丸ｺﾞｼｯｸM-PRO" panose="020F0600000000000000" pitchFamily="50" charset="-128"/>
                <a:cs typeface="Times New Roman" panose="02020603050405020304" pitchFamily="18" charset="0"/>
              </a:rPr>
              <a:t>就園前のお子様の保護者</a:t>
            </a:r>
            <a:endParaRPr lang="ja-JP" sz="10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buNone/>
            </a:pPr>
            <a:r>
              <a:rPr lang="en-US" sz="1000" b="1" kern="100" dirty="0">
                <a:effectLst/>
                <a:latin typeface="HG丸ｺﾞｼｯｸM-PRO" panose="020F0600000000000000" pitchFamily="50" charset="-128"/>
                <a:ea typeface="游明朝" panose="02020400000000000000" pitchFamily="18" charset="-128"/>
                <a:cs typeface="Times New Roman" panose="02020603050405020304" pitchFamily="18" charset="0"/>
              </a:rPr>
              <a:t>♥</a:t>
            </a:r>
            <a:r>
              <a:rPr lang="ja-JP" altLang="en-US" sz="1000" b="1" kern="100" dirty="0">
                <a:effectLst/>
                <a:latin typeface="HG丸ｺﾞｼｯｸM-PRO" panose="020F0600000000000000" pitchFamily="50" charset="-128"/>
                <a:ea typeface="游明朝" panose="02020400000000000000" pitchFamily="18" charset="-128"/>
                <a:cs typeface="Times New Roman" panose="02020603050405020304" pitchFamily="18" charset="0"/>
              </a:rPr>
              <a:t>　</a:t>
            </a:r>
            <a:r>
              <a:rPr lang="ja-JP" sz="1000" b="1" kern="100" dirty="0">
                <a:effectLst/>
                <a:latin typeface="游明朝" panose="02020400000000000000" pitchFamily="18" charset="-128"/>
                <a:ea typeface="HG丸ｺﾞｼｯｸM-PRO" panose="020F0600000000000000" pitchFamily="50" charset="-128"/>
                <a:cs typeface="Times New Roman" panose="02020603050405020304" pitchFamily="18" charset="0"/>
              </a:rPr>
              <a:t>曜日・時間</a:t>
            </a:r>
            <a:endParaRPr lang="ja-JP" sz="10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buNone/>
            </a:pPr>
            <a:r>
              <a:rPr lang="ja-JP" sz="1000" b="1" kern="100" dirty="0">
                <a:effectLst/>
                <a:latin typeface="游明朝" panose="02020400000000000000" pitchFamily="18" charset="-128"/>
                <a:ea typeface="HG丸ｺﾞｼｯｸM-PRO" panose="020F0600000000000000" pitchFamily="50" charset="-128"/>
                <a:cs typeface="Times New Roman" panose="02020603050405020304" pitchFamily="18" charset="0"/>
              </a:rPr>
              <a:t>　</a:t>
            </a:r>
            <a:r>
              <a:rPr lang="ja-JP" altLang="en-US" sz="1000" b="1" kern="100" dirty="0">
                <a:effectLst/>
                <a:latin typeface="游明朝" panose="02020400000000000000" pitchFamily="18" charset="-128"/>
                <a:ea typeface="HG丸ｺﾞｼｯｸM-PRO" panose="020F0600000000000000" pitchFamily="50" charset="-128"/>
                <a:cs typeface="Times New Roman" panose="02020603050405020304" pitchFamily="18" charset="0"/>
              </a:rPr>
              <a:t>　</a:t>
            </a:r>
            <a:r>
              <a:rPr lang="ja-JP" sz="1000" b="1" kern="100" dirty="0">
                <a:effectLst/>
                <a:latin typeface="游明朝" panose="02020400000000000000" pitchFamily="18" charset="-128"/>
                <a:ea typeface="HG丸ｺﾞｼｯｸM-PRO" panose="020F0600000000000000" pitchFamily="50" charset="-128"/>
                <a:cs typeface="Times New Roman" panose="02020603050405020304" pitchFamily="18" charset="0"/>
              </a:rPr>
              <a:t>原則、月・火・木曜日の午前中ですが、ご都合が悪ければご相談</a:t>
            </a:r>
            <a:endParaRPr lang="en-US" altLang="ja-JP" sz="1000" b="1" kern="100" dirty="0">
              <a:effectLst/>
              <a:latin typeface="游明朝" panose="02020400000000000000" pitchFamily="18" charset="-128"/>
              <a:ea typeface="HG丸ｺﾞｼｯｸM-PRO" panose="020F0600000000000000" pitchFamily="50" charset="-128"/>
              <a:cs typeface="Times New Roman" panose="02020603050405020304" pitchFamily="18" charset="0"/>
            </a:endParaRPr>
          </a:p>
          <a:p>
            <a:pPr algn="just">
              <a:buNone/>
            </a:pPr>
            <a:r>
              <a:rPr lang="ja-JP" altLang="en-US" sz="1000" b="1" kern="100" dirty="0">
                <a:latin typeface="游明朝" panose="02020400000000000000" pitchFamily="18" charset="-128"/>
                <a:ea typeface="HG丸ｺﾞｼｯｸM-PRO" panose="020F0600000000000000" pitchFamily="50" charset="-128"/>
                <a:cs typeface="Times New Roman" panose="02020603050405020304" pitchFamily="18" charset="0"/>
              </a:rPr>
              <a:t>　</a:t>
            </a:r>
            <a:r>
              <a:rPr lang="ja-JP" sz="1000" b="1" kern="100" dirty="0">
                <a:effectLst/>
                <a:latin typeface="游明朝" panose="02020400000000000000" pitchFamily="18" charset="-128"/>
                <a:ea typeface="HG丸ｺﾞｼｯｸM-PRO" panose="020F0600000000000000" pitchFamily="50" charset="-128"/>
                <a:cs typeface="Times New Roman" panose="02020603050405020304" pitchFamily="18" charset="0"/>
              </a:rPr>
              <a:t>ください。</a:t>
            </a:r>
            <a:endParaRPr lang="ja-JP" sz="10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buNone/>
            </a:pPr>
            <a:r>
              <a:rPr lang="en-US" sz="1000" b="1" kern="100" dirty="0">
                <a:effectLst/>
                <a:latin typeface="HG丸ｺﾞｼｯｸM-PRO" panose="020F0600000000000000" pitchFamily="50" charset="-128"/>
                <a:ea typeface="游明朝" panose="02020400000000000000" pitchFamily="18" charset="-128"/>
                <a:cs typeface="Times New Roman" panose="02020603050405020304" pitchFamily="18" charset="0"/>
              </a:rPr>
              <a:t>♥</a:t>
            </a:r>
            <a:r>
              <a:rPr lang="ja-JP" altLang="en-US" sz="1000" b="1" kern="100" dirty="0">
                <a:effectLst/>
                <a:latin typeface="HG丸ｺﾞｼｯｸM-PRO" panose="020F0600000000000000" pitchFamily="50" charset="-128"/>
                <a:ea typeface="游明朝" panose="02020400000000000000" pitchFamily="18" charset="-128"/>
                <a:cs typeface="Times New Roman" panose="02020603050405020304" pitchFamily="18" charset="0"/>
              </a:rPr>
              <a:t>　</a:t>
            </a:r>
            <a:r>
              <a:rPr lang="ja-JP" sz="1000" b="1" kern="100" dirty="0">
                <a:effectLst/>
                <a:latin typeface="游明朝" panose="02020400000000000000" pitchFamily="18" charset="-128"/>
                <a:ea typeface="HG丸ｺﾞｼｯｸM-PRO" panose="020F0600000000000000" pitchFamily="50" charset="-128"/>
                <a:cs typeface="Times New Roman" panose="02020603050405020304" pitchFamily="18" charset="0"/>
              </a:rPr>
              <a:t>場</a:t>
            </a:r>
            <a:r>
              <a:rPr lang="ja-JP" altLang="en-US" sz="1000" b="1" kern="100" dirty="0">
                <a:effectLst/>
                <a:latin typeface="游明朝" panose="02020400000000000000" pitchFamily="18" charset="-128"/>
                <a:ea typeface="HG丸ｺﾞｼｯｸM-PRO" panose="020F0600000000000000" pitchFamily="50" charset="-128"/>
                <a:cs typeface="Times New Roman" panose="02020603050405020304" pitchFamily="18" charset="0"/>
              </a:rPr>
              <a:t>　</a:t>
            </a:r>
            <a:r>
              <a:rPr lang="ja-JP" sz="1000" b="1" kern="100" dirty="0">
                <a:effectLst/>
                <a:latin typeface="游明朝" panose="02020400000000000000" pitchFamily="18" charset="-128"/>
                <a:ea typeface="HG丸ｺﾞｼｯｸM-PRO" panose="020F0600000000000000" pitchFamily="50" charset="-128"/>
                <a:cs typeface="Times New Roman" panose="02020603050405020304" pitchFamily="18" charset="0"/>
              </a:rPr>
              <a:t>所</a:t>
            </a:r>
            <a:endParaRPr lang="ja-JP" sz="10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sz="1000" b="1" kern="100" dirty="0">
                <a:effectLst/>
                <a:latin typeface="游明朝" panose="02020400000000000000" pitchFamily="18" charset="-128"/>
                <a:ea typeface="HG丸ｺﾞｼｯｸM-PRO" panose="020F0600000000000000" pitchFamily="50" charset="-128"/>
                <a:cs typeface="Times New Roman" panose="02020603050405020304" pitchFamily="18" charset="0"/>
              </a:rPr>
              <a:t>　</a:t>
            </a:r>
            <a:r>
              <a:rPr lang="ja-JP" altLang="en-US" sz="1000" b="1" kern="100" dirty="0">
                <a:effectLst/>
                <a:latin typeface="游明朝" panose="02020400000000000000" pitchFamily="18" charset="-128"/>
                <a:ea typeface="HG丸ｺﾞｼｯｸM-PRO" panose="020F0600000000000000" pitchFamily="50" charset="-128"/>
                <a:cs typeface="Times New Roman" panose="02020603050405020304" pitchFamily="18" charset="0"/>
              </a:rPr>
              <a:t>　</a:t>
            </a:r>
            <a:r>
              <a:rPr lang="ja-JP" sz="1000" b="1" kern="100" dirty="0">
                <a:effectLst/>
                <a:latin typeface="游明朝" panose="02020400000000000000" pitchFamily="18" charset="-128"/>
                <a:ea typeface="HG丸ｺﾞｼｯｸM-PRO" panose="020F0600000000000000" pitchFamily="50" charset="-128"/>
                <a:cs typeface="Times New Roman" panose="02020603050405020304" pitchFamily="18" charset="0"/>
              </a:rPr>
              <a:t>花高幼稚園、また</a:t>
            </a:r>
            <a:r>
              <a:rPr lang="ja-JP" altLang="en-US" sz="1000" b="1" kern="100" dirty="0">
                <a:effectLst/>
                <a:latin typeface="游明朝" panose="02020400000000000000" pitchFamily="18" charset="-128"/>
                <a:ea typeface="HG丸ｺﾞｼｯｸM-PRO" panose="020F0600000000000000" pitchFamily="50" charset="-128"/>
                <a:cs typeface="Times New Roman" panose="02020603050405020304" pitchFamily="18" charset="0"/>
              </a:rPr>
              <a:t>は</a:t>
            </a:r>
            <a:r>
              <a:rPr lang="ja-JP" sz="1000" b="1" kern="100" dirty="0">
                <a:effectLst/>
                <a:latin typeface="游明朝" panose="02020400000000000000" pitchFamily="18" charset="-128"/>
                <a:ea typeface="HG丸ｺﾞｼｯｸM-PRO" panose="020F0600000000000000" pitchFamily="50" charset="-128"/>
                <a:cs typeface="Times New Roman" panose="02020603050405020304" pitchFamily="18" charset="0"/>
              </a:rPr>
              <a:t>家庭訪問</a:t>
            </a:r>
            <a:endParaRPr lang="en-US" altLang="ja-JP" sz="1000" b="1" kern="100" dirty="0">
              <a:effectLst/>
              <a:latin typeface="游明朝" panose="02020400000000000000" pitchFamily="18" charset="-128"/>
              <a:ea typeface="HG丸ｺﾞｼｯｸM-PRO" panose="020F0600000000000000" pitchFamily="50" charset="-128"/>
              <a:cs typeface="Times New Roman" panose="02020603050405020304" pitchFamily="18" charset="0"/>
            </a:endParaRPr>
          </a:p>
          <a:p>
            <a:pPr algn="just"/>
            <a:endParaRPr lang="en-US" altLang="ja-JP" sz="1000" b="1" kern="100" dirty="0">
              <a:latin typeface="游明朝" panose="02020400000000000000" pitchFamily="18" charset="-128"/>
              <a:ea typeface="HG丸ｺﾞｼｯｸM-PRO" panose="020F0600000000000000" pitchFamily="50" charset="-128"/>
              <a:cs typeface="Times New Roman" panose="02020603050405020304" pitchFamily="18" charset="0"/>
            </a:endParaRPr>
          </a:p>
        </p:txBody>
      </p:sp>
      <p:sp>
        <p:nvSpPr>
          <p:cNvPr id="30" name="テキスト ボックス 29">
            <a:extLst>
              <a:ext uri="{FF2B5EF4-FFF2-40B4-BE49-F238E27FC236}">
                <a16:creationId xmlns:a16="http://schemas.microsoft.com/office/drawing/2014/main" id="{2DCED6B5-2E2E-5109-ACDF-879087F3CDE3}"/>
              </a:ext>
            </a:extLst>
          </p:cNvPr>
          <p:cNvSpPr txBox="1"/>
          <p:nvPr/>
        </p:nvSpPr>
        <p:spPr>
          <a:xfrm>
            <a:off x="162159" y="2126576"/>
            <a:ext cx="4257441" cy="1615827"/>
          </a:xfrm>
          <a:prstGeom prst="rect">
            <a:avLst/>
          </a:prstGeom>
          <a:solidFill>
            <a:schemeClr val="bg1"/>
          </a:solidFill>
          <a:ln w="28575">
            <a:solidFill>
              <a:srgbClr val="FF0000"/>
            </a:solidFill>
            <a:prstDash val="sysDot"/>
          </a:ln>
        </p:spPr>
        <p:txBody>
          <a:bodyPr wrap="square" rtlCol="0">
            <a:spAutoFit/>
          </a:bodyPr>
          <a:lstStyle/>
          <a:p>
            <a:pPr indent="133350" algn="just">
              <a:buNone/>
            </a:pPr>
            <a:r>
              <a:rPr lang="ja-JP" altLang="en-US" sz="1100" b="0" i="0" dirty="0">
                <a:solidFill>
                  <a:srgbClr val="191919"/>
                </a:solidFill>
                <a:effectLst/>
                <a:latin typeface="BIZ UDPゴシック" panose="020B0400000000000000" pitchFamily="50" charset="-128"/>
                <a:ea typeface="BIZ UDPゴシック" panose="020B0400000000000000" pitchFamily="50" charset="-128"/>
              </a:rPr>
              <a:t>★２学期が始まります★</a:t>
            </a:r>
          </a:p>
          <a:p>
            <a:pPr indent="133350" algn="just">
              <a:buNone/>
            </a:pPr>
            <a:r>
              <a:rPr lang="ja-JP" altLang="en-US" sz="1100" b="0" i="0" dirty="0">
                <a:solidFill>
                  <a:srgbClr val="191919"/>
                </a:solidFill>
                <a:effectLst/>
                <a:latin typeface="BIZ UDPゴシック" panose="020B0400000000000000" pitchFamily="50" charset="-128"/>
                <a:ea typeface="BIZ UDPゴシック" panose="020B0400000000000000" pitchFamily="50" charset="-128"/>
              </a:rPr>
              <a:t>　夏休み、元気に楽しく過ごせていますか？　こんがり日焼けした皆さんにお会いできるのを楽しみにしています♪</a:t>
            </a:r>
          </a:p>
          <a:p>
            <a:pPr indent="133350" algn="just">
              <a:buNone/>
            </a:pPr>
            <a:r>
              <a:rPr lang="ja-JP" altLang="en-US" sz="1100" b="0" i="0" dirty="0">
                <a:solidFill>
                  <a:srgbClr val="191919"/>
                </a:solidFill>
                <a:effectLst/>
                <a:latin typeface="BIZ UDPゴシック" panose="020B0400000000000000" pitchFamily="50" charset="-128"/>
                <a:ea typeface="BIZ UDPゴシック" panose="020B0400000000000000" pitchFamily="50" charset="-128"/>
              </a:rPr>
              <a:t>　園児の運動会へ向けての活動が始まる為、９月のひよこ教室は２回のみとなりますが、ゆったり楽しい時間をみんなで過ごしましょう☆　そして、１０月２０日は、ひよこ組も運動会！！　多くの皆さんに集まっていただき、楽しい時間を過ごしたいと考えております。</a:t>
            </a:r>
          </a:p>
          <a:p>
            <a:pPr indent="133350" algn="just">
              <a:buNone/>
            </a:pPr>
            <a:r>
              <a:rPr lang="ja-JP" altLang="en-US" sz="1100" dirty="0">
                <a:solidFill>
                  <a:srgbClr val="191919"/>
                </a:solidFill>
                <a:latin typeface="BIZ UDPゴシック" panose="020B0400000000000000" pitchFamily="50" charset="-128"/>
                <a:ea typeface="BIZ UDPゴシック" panose="020B0400000000000000" pitchFamily="50" charset="-128"/>
              </a:rPr>
              <a:t>お</a:t>
            </a:r>
            <a:r>
              <a:rPr lang="ja-JP" altLang="en-US" sz="1100" b="0" i="0" dirty="0">
                <a:solidFill>
                  <a:srgbClr val="191919"/>
                </a:solidFill>
                <a:effectLst/>
                <a:latin typeface="BIZ UDPゴシック" panose="020B0400000000000000" pitchFamily="50" charset="-128"/>
                <a:ea typeface="BIZ UDPゴシック" panose="020B0400000000000000" pitchFamily="50" charset="-128"/>
              </a:rPr>
              <a:t>友だち等お誘いあわせの上、お気軽にお越しください。</a:t>
            </a:r>
            <a:endParaRPr lang="en-US" altLang="ja-JP" sz="1100" b="0" i="0" dirty="0">
              <a:solidFill>
                <a:srgbClr val="191919"/>
              </a:solidFill>
              <a:effectLst/>
              <a:latin typeface="BIZ UDPゴシック" panose="020B0400000000000000" pitchFamily="50" charset="-128"/>
              <a:ea typeface="BIZ UDPゴシック" panose="020B0400000000000000" pitchFamily="50" charset="-128"/>
            </a:endParaRPr>
          </a:p>
          <a:p>
            <a:pPr indent="133350" algn="just">
              <a:buNone/>
            </a:pPr>
            <a:r>
              <a:rPr lang="ja-JP" altLang="en-US" sz="1100" b="0" i="0" dirty="0">
                <a:solidFill>
                  <a:srgbClr val="191919"/>
                </a:solidFill>
                <a:effectLst/>
                <a:latin typeface="BIZ UDPゴシック" panose="020B0400000000000000" pitchFamily="50" charset="-128"/>
                <a:ea typeface="BIZ UDPゴシック" panose="020B0400000000000000" pitchFamily="50" charset="-128"/>
              </a:rPr>
              <a:t>お待ちしています♪</a:t>
            </a:r>
          </a:p>
        </p:txBody>
      </p:sp>
      <p:sp>
        <p:nvSpPr>
          <p:cNvPr id="29" name="テキスト ボックス 22">
            <a:extLst>
              <a:ext uri="{FF2B5EF4-FFF2-40B4-BE49-F238E27FC236}">
                <a16:creationId xmlns:a16="http://schemas.microsoft.com/office/drawing/2014/main" id="{F58AE96A-FE7B-71EC-0966-EE5020DEEEC4}"/>
              </a:ext>
            </a:extLst>
          </p:cNvPr>
          <p:cNvSpPr txBox="1"/>
          <p:nvPr/>
        </p:nvSpPr>
        <p:spPr>
          <a:xfrm>
            <a:off x="118443" y="5961273"/>
            <a:ext cx="4230396" cy="727396"/>
          </a:xfrm>
          <a:prstGeom prst="rect">
            <a:avLst/>
          </a:prstGeom>
          <a:solidFill>
            <a:schemeClr val="lt1"/>
          </a:solidFill>
          <a:ln w="6350">
            <a:solidFill>
              <a:schemeClr val="tx1"/>
            </a:solidFill>
            <a:prstDash val="dash"/>
          </a:ln>
        </p:spPr>
        <p:txBody>
          <a:bodyPr rot="0" spcFirstLastPara="0" vert="horz" wrap="square" lIns="91440" tIns="45720" rIns="91440" bIns="45720" numCol="1" spcCol="0" rtlCol="0" fromWordArt="0" anchor="t" anchorCtr="0" forceAA="0" compatLnSpc="1">
            <a:noAutofit/>
          </a:bodyPr>
          <a:lstStyle/>
          <a:p>
            <a:pPr algn="just">
              <a:buNone/>
            </a:pPr>
            <a:r>
              <a:rPr lang="ja-JP" sz="1050" b="1" kern="100" dirty="0">
                <a:effectLst/>
                <a:latin typeface="游明朝" panose="02020400000000000000" pitchFamily="18" charset="-128"/>
                <a:ea typeface="HG丸ｺﾞｼｯｸM-PRO" panose="020F0600000000000000" pitchFamily="50" charset="-128"/>
                <a:cs typeface="Times New Roman" panose="02020603050405020304" pitchFamily="18" charset="0"/>
              </a:rPr>
              <a:t>【お問い合わせ】</a:t>
            </a:r>
            <a:endParaRPr lang="ja-JP" sz="105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buNone/>
            </a:pPr>
            <a:r>
              <a:rPr lang="ja-JP" altLang="en-US" sz="1050" b="1" kern="100" dirty="0">
                <a:effectLst/>
                <a:latin typeface="游明朝" panose="02020400000000000000" pitchFamily="18" charset="-128"/>
                <a:ea typeface="HG丸ｺﾞｼｯｸM-PRO" panose="020F0600000000000000" pitchFamily="50" charset="-128"/>
                <a:cs typeface="Times New Roman" panose="02020603050405020304" pitchFamily="18" charset="0"/>
              </a:rPr>
              <a:t>学校法人　佐世保実業学園　</a:t>
            </a:r>
            <a:r>
              <a:rPr lang="ja-JP" sz="1050" b="1" kern="100" dirty="0">
                <a:effectLst/>
                <a:latin typeface="游明朝" panose="02020400000000000000" pitchFamily="18" charset="-128"/>
                <a:ea typeface="HG丸ｺﾞｼｯｸM-PRO" panose="020F0600000000000000" pitchFamily="50" charset="-128"/>
                <a:cs typeface="Times New Roman" panose="02020603050405020304" pitchFamily="18" charset="0"/>
              </a:rPr>
              <a:t>認定こども園　花高幼稚園</a:t>
            </a:r>
            <a:endParaRPr lang="ja-JP" sz="105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buNone/>
            </a:pPr>
            <a:r>
              <a:rPr lang="ja-JP" sz="1050" b="1" kern="100" dirty="0">
                <a:effectLst/>
                <a:latin typeface="游明朝" panose="02020400000000000000" pitchFamily="18" charset="-128"/>
                <a:ea typeface="HG丸ｺﾞｼｯｸM-PRO" panose="020F0600000000000000" pitchFamily="50" charset="-128"/>
                <a:cs typeface="Times New Roman" panose="02020603050405020304" pitchFamily="18" charset="0"/>
              </a:rPr>
              <a:t>佐世保市花高</a:t>
            </a:r>
            <a:r>
              <a:rPr lang="en-US" sz="1050" b="1" kern="100" dirty="0">
                <a:effectLst/>
                <a:latin typeface="游明朝" panose="02020400000000000000" pitchFamily="18" charset="-128"/>
                <a:ea typeface="HG丸ｺﾞｼｯｸM-PRO" panose="020F0600000000000000" pitchFamily="50" charset="-128"/>
                <a:cs typeface="Times New Roman" panose="02020603050405020304" pitchFamily="18" charset="0"/>
              </a:rPr>
              <a:t>3</a:t>
            </a:r>
            <a:r>
              <a:rPr lang="ja-JP" sz="1050" b="1" kern="100" dirty="0">
                <a:effectLst/>
                <a:latin typeface="游明朝" panose="02020400000000000000" pitchFamily="18" charset="-128"/>
                <a:ea typeface="HG丸ｺﾞｼｯｸM-PRO" panose="020F0600000000000000" pitchFamily="50" charset="-128"/>
                <a:cs typeface="Times New Roman" panose="02020603050405020304" pitchFamily="18" charset="0"/>
              </a:rPr>
              <a:t>丁目</a:t>
            </a:r>
            <a:r>
              <a:rPr lang="en-US" sz="1050" b="1" kern="100" dirty="0">
                <a:effectLst/>
                <a:latin typeface="游明朝" panose="02020400000000000000" pitchFamily="18" charset="-128"/>
                <a:ea typeface="HG丸ｺﾞｼｯｸM-PRO" panose="020F0600000000000000" pitchFamily="50" charset="-128"/>
                <a:cs typeface="Times New Roman" panose="02020603050405020304" pitchFamily="18" charset="0"/>
              </a:rPr>
              <a:t>2</a:t>
            </a:r>
            <a:r>
              <a:rPr lang="ja-JP" sz="1050" b="1" kern="100" dirty="0">
                <a:effectLst/>
                <a:latin typeface="游明朝" panose="02020400000000000000" pitchFamily="18" charset="-128"/>
                <a:ea typeface="HG丸ｺﾞｼｯｸM-PRO" panose="020F0600000000000000" pitchFamily="50" charset="-128"/>
                <a:cs typeface="Times New Roman" panose="02020603050405020304" pitchFamily="18" charset="0"/>
              </a:rPr>
              <a:t>番</a:t>
            </a:r>
            <a:r>
              <a:rPr lang="en-US" sz="1050" b="1" kern="100" dirty="0">
                <a:effectLst/>
                <a:latin typeface="游明朝" panose="02020400000000000000" pitchFamily="18" charset="-128"/>
                <a:ea typeface="HG丸ｺﾞｼｯｸM-PRO" panose="020F0600000000000000" pitchFamily="50" charset="-128"/>
                <a:cs typeface="Times New Roman" panose="02020603050405020304" pitchFamily="18" charset="0"/>
              </a:rPr>
              <a:t>7</a:t>
            </a:r>
            <a:r>
              <a:rPr lang="ja-JP" sz="1050" b="1" kern="100" dirty="0">
                <a:effectLst/>
                <a:latin typeface="游明朝" panose="02020400000000000000" pitchFamily="18" charset="-128"/>
                <a:ea typeface="HG丸ｺﾞｼｯｸM-PRO" panose="020F0600000000000000" pitchFamily="50" charset="-128"/>
                <a:cs typeface="Times New Roman" panose="02020603050405020304" pitchFamily="18" charset="0"/>
              </a:rPr>
              <a:t>号</a:t>
            </a:r>
            <a:r>
              <a:rPr lang="ja-JP" altLang="en-US" sz="1050" b="1" kern="100" dirty="0">
                <a:effectLst/>
                <a:latin typeface="游明朝" panose="02020400000000000000" pitchFamily="18" charset="-128"/>
                <a:ea typeface="HG丸ｺﾞｼｯｸM-PRO" panose="020F0600000000000000" pitchFamily="50" charset="-128"/>
                <a:cs typeface="Times New Roman" panose="02020603050405020304" pitchFamily="18" charset="0"/>
              </a:rPr>
              <a:t>　</a:t>
            </a:r>
            <a:r>
              <a:rPr lang="ja-JP" altLang="en-US" sz="900" b="1" kern="100" dirty="0">
                <a:effectLst/>
                <a:latin typeface="游明朝" panose="02020400000000000000" pitchFamily="18" charset="-128"/>
                <a:ea typeface="HG丸ｺﾞｼｯｸM-PRO" panose="020F0600000000000000" pitchFamily="50" charset="-128"/>
                <a:cs typeface="Times New Roman" panose="02020603050405020304" pitchFamily="18" charset="0"/>
              </a:rPr>
              <a:t>主幹：高山</a:t>
            </a:r>
            <a:r>
              <a:rPr lang="ja-JP" altLang="en-US" sz="900" b="1" kern="100" dirty="0">
                <a:latin typeface="游明朝" panose="02020400000000000000" pitchFamily="18" charset="-128"/>
                <a:ea typeface="HG丸ｺﾞｼｯｸM-PRO" panose="020F0600000000000000" pitchFamily="50" charset="-128"/>
                <a:cs typeface="Times New Roman" panose="02020603050405020304" pitchFamily="18" charset="0"/>
              </a:rPr>
              <a:t>　担任</a:t>
            </a:r>
            <a:r>
              <a:rPr lang="ja-JP" altLang="en-US" sz="900" b="1" kern="100" dirty="0">
                <a:effectLst/>
                <a:latin typeface="游明朝" panose="02020400000000000000" pitchFamily="18" charset="-128"/>
                <a:ea typeface="HG丸ｺﾞｼｯｸM-PRO" panose="020F0600000000000000" pitchFamily="50" charset="-128"/>
                <a:cs typeface="Times New Roman" panose="02020603050405020304" pitchFamily="18" charset="0"/>
              </a:rPr>
              <a:t>：棚町</a:t>
            </a:r>
            <a:endParaRPr lang="ja-JP" sz="105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sz="1050" b="1" kern="100" dirty="0">
                <a:effectLst/>
                <a:latin typeface="HG丸ｺﾞｼｯｸM-PRO" panose="020F0600000000000000" pitchFamily="50" charset="-128"/>
                <a:ea typeface="游明朝" panose="02020400000000000000" pitchFamily="18" charset="-128"/>
                <a:cs typeface="Times New Roman" panose="02020603050405020304" pitchFamily="18" charset="0"/>
              </a:rPr>
              <a:t>Tel0956-38-0866</a:t>
            </a:r>
            <a:r>
              <a:rPr lang="ja-JP" sz="1050" b="1" kern="100" dirty="0">
                <a:effectLst/>
                <a:latin typeface="游明朝" panose="02020400000000000000" pitchFamily="18" charset="-128"/>
                <a:ea typeface="HG丸ｺﾞｼｯｸM-PRO" panose="020F0600000000000000" pitchFamily="50" charset="-128"/>
                <a:cs typeface="Times New Roman" panose="02020603050405020304" pitchFamily="18" charset="0"/>
              </a:rPr>
              <a:t>　</a:t>
            </a:r>
            <a:r>
              <a:rPr lang="en-US" sz="1050" b="1" kern="100" dirty="0">
                <a:effectLst/>
                <a:latin typeface="游明朝" panose="02020400000000000000" pitchFamily="18" charset="-128"/>
                <a:ea typeface="HG丸ｺﾞｼｯｸM-PRO" panose="020F0600000000000000" pitchFamily="50" charset="-128"/>
                <a:cs typeface="Times New Roman" panose="02020603050405020304" pitchFamily="18" charset="0"/>
              </a:rPr>
              <a:t>E-Mail</a:t>
            </a:r>
            <a:r>
              <a:rPr lang="ja-JP" sz="1050" b="1" kern="100" dirty="0">
                <a:effectLst/>
                <a:latin typeface="游明朝" panose="02020400000000000000" pitchFamily="18" charset="-128"/>
                <a:ea typeface="HG丸ｺﾞｼｯｸM-PRO" panose="020F0600000000000000" pitchFamily="50" charset="-128"/>
                <a:cs typeface="Times New Roman" panose="02020603050405020304" pitchFamily="18" charset="0"/>
              </a:rPr>
              <a:t>：</a:t>
            </a:r>
            <a:r>
              <a:rPr lang="en-US" sz="1050" b="1" kern="100" dirty="0">
                <a:effectLst/>
                <a:latin typeface="游明朝" panose="02020400000000000000" pitchFamily="18" charset="-128"/>
                <a:ea typeface="HG丸ｺﾞｼｯｸM-PRO" panose="020F0600000000000000" pitchFamily="50" charset="-128"/>
                <a:cs typeface="Times New Roman" panose="02020603050405020304" pitchFamily="18" charset="0"/>
                <a:hlinkClick r:id="rId2"/>
              </a:rPr>
              <a:t>info@hanataka.net</a:t>
            </a:r>
            <a:endParaRPr lang="en-US" sz="1050" b="1" kern="100" dirty="0">
              <a:effectLst/>
              <a:latin typeface="游明朝" panose="02020400000000000000" pitchFamily="18" charset="-128"/>
              <a:ea typeface="HG丸ｺﾞｼｯｸM-PRO" panose="020F0600000000000000" pitchFamily="50" charset="-128"/>
              <a:cs typeface="Times New Roman" panose="02020603050405020304" pitchFamily="18" charset="0"/>
            </a:endParaRPr>
          </a:p>
        </p:txBody>
      </p:sp>
      <p:sp>
        <p:nvSpPr>
          <p:cNvPr id="32" name="楕円 31">
            <a:extLst>
              <a:ext uri="{FF2B5EF4-FFF2-40B4-BE49-F238E27FC236}">
                <a16:creationId xmlns:a16="http://schemas.microsoft.com/office/drawing/2014/main" id="{8B31D032-37F9-8552-568A-5D451ECAEA1F}"/>
              </a:ext>
            </a:extLst>
          </p:cNvPr>
          <p:cNvSpPr/>
          <p:nvPr/>
        </p:nvSpPr>
        <p:spPr>
          <a:xfrm>
            <a:off x="3367318" y="3839688"/>
            <a:ext cx="973782" cy="430887"/>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7DE0EB39-9EAD-6A09-140A-B95B89F899BD}"/>
              </a:ext>
            </a:extLst>
          </p:cNvPr>
          <p:cNvSpPr/>
          <p:nvPr/>
        </p:nvSpPr>
        <p:spPr>
          <a:xfrm>
            <a:off x="1299315" y="85214"/>
            <a:ext cx="3057247" cy="1569660"/>
          </a:xfrm>
          <a:prstGeom prst="rect">
            <a:avLst/>
          </a:prstGeom>
          <a:noFill/>
        </p:spPr>
        <p:txBody>
          <a:bodyPr wrap="none" lIns="91440" tIns="45720" rIns="91440" bIns="45720">
            <a:spAutoFit/>
          </a:bodyPr>
          <a:lstStyle/>
          <a:p>
            <a:pPr algn="ctr"/>
            <a:r>
              <a:rPr lang="ja-JP" altLang="en-US" sz="3200" b="1" dirty="0">
                <a:ln w="22225">
                  <a:solidFill>
                    <a:schemeClr val="accent2"/>
                  </a:solidFill>
                  <a:prstDash val="solid"/>
                </a:ln>
                <a:solidFill>
                  <a:schemeClr val="accent2">
                    <a:lumMod val="40000"/>
                    <a:lumOff val="60000"/>
                  </a:schemeClr>
                </a:solidFill>
                <a:latin typeface="BIZ UDPゴシック" panose="020B0400000000000000" pitchFamily="50" charset="-128"/>
                <a:ea typeface="BIZ UDPゴシック" panose="020B0400000000000000" pitchFamily="50" charset="-128"/>
              </a:rPr>
              <a:t>９月</a:t>
            </a:r>
            <a:r>
              <a:rPr lang="en-US" altLang="ja-JP" sz="3200" b="1" dirty="0">
                <a:ln w="22225">
                  <a:solidFill>
                    <a:schemeClr val="accent2"/>
                  </a:solidFill>
                  <a:prstDash val="solid"/>
                </a:ln>
                <a:solidFill>
                  <a:schemeClr val="accent2">
                    <a:lumMod val="40000"/>
                    <a:lumOff val="60000"/>
                  </a:schemeClr>
                </a:solidFill>
                <a:latin typeface="BIZ UDPゴシック" panose="020B0400000000000000" pitchFamily="50" charset="-128"/>
                <a:ea typeface="BIZ UDPゴシック" panose="020B0400000000000000" pitchFamily="50" charset="-128"/>
              </a:rPr>
              <a:t>/</a:t>
            </a:r>
            <a:r>
              <a:rPr lang="ja-JP" altLang="en-US" sz="3200" b="1" dirty="0">
                <a:ln w="22225">
                  <a:solidFill>
                    <a:schemeClr val="accent2"/>
                  </a:solidFill>
                  <a:prstDash val="solid"/>
                </a:ln>
                <a:solidFill>
                  <a:schemeClr val="accent2">
                    <a:lumMod val="40000"/>
                    <a:lumOff val="60000"/>
                  </a:schemeClr>
                </a:solidFill>
                <a:latin typeface="BIZ UDPゴシック" panose="020B0400000000000000" pitchFamily="50" charset="-128"/>
                <a:ea typeface="BIZ UDPゴシック" panose="020B0400000000000000" pitchFamily="50" charset="-128"/>
              </a:rPr>
              <a:t>１０月</a:t>
            </a:r>
            <a:endParaRPr lang="en-US" altLang="ja-JP" sz="3200" b="1" dirty="0">
              <a:ln w="22225">
                <a:solidFill>
                  <a:schemeClr val="accent2"/>
                </a:solidFill>
                <a:prstDash val="solid"/>
              </a:ln>
              <a:solidFill>
                <a:schemeClr val="accent2">
                  <a:lumMod val="40000"/>
                  <a:lumOff val="60000"/>
                </a:schemeClr>
              </a:solidFill>
              <a:latin typeface="BIZ UDPゴシック" panose="020B0400000000000000" pitchFamily="50" charset="-128"/>
              <a:ea typeface="BIZ UDPゴシック" panose="020B0400000000000000" pitchFamily="50" charset="-128"/>
            </a:endParaRPr>
          </a:p>
          <a:p>
            <a:pPr algn="ctr"/>
            <a:r>
              <a:rPr lang="ja-JP" altLang="en-US" sz="3200" b="1" dirty="0">
                <a:ln w="22225">
                  <a:solidFill>
                    <a:schemeClr val="accent2"/>
                  </a:solidFill>
                  <a:prstDash val="solid"/>
                </a:ln>
                <a:solidFill>
                  <a:schemeClr val="accent2">
                    <a:lumMod val="40000"/>
                    <a:lumOff val="60000"/>
                  </a:schemeClr>
                </a:solidFill>
                <a:latin typeface="BIZ UDPゴシック" panose="020B0400000000000000" pitchFamily="50" charset="-128"/>
                <a:ea typeface="BIZ UDPゴシック" panose="020B0400000000000000" pitchFamily="50" charset="-128"/>
              </a:rPr>
              <a:t>「ひよこ」だより</a:t>
            </a:r>
            <a:endParaRPr lang="en-US" altLang="ja-JP" sz="3200" b="1" dirty="0">
              <a:ln w="22225">
                <a:solidFill>
                  <a:schemeClr val="accent2"/>
                </a:solidFill>
                <a:prstDash val="solid"/>
              </a:ln>
              <a:solidFill>
                <a:schemeClr val="accent2">
                  <a:lumMod val="40000"/>
                  <a:lumOff val="60000"/>
                </a:schemeClr>
              </a:solidFill>
              <a:latin typeface="BIZ UDPゴシック" panose="020B0400000000000000" pitchFamily="50" charset="-128"/>
              <a:ea typeface="BIZ UDPゴシック" panose="020B0400000000000000" pitchFamily="50" charset="-128"/>
            </a:endParaRPr>
          </a:p>
          <a:p>
            <a:pPr algn="ctr"/>
            <a:r>
              <a:rPr lang="ja-JP" altLang="en-US" sz="3200" b="1" cap="none" spc="0" dirty="0">
                <a:ln w="22225">
                  <a:solidFill>
                    <a:schemeClr val="accent2"/>
                  </a:solidFill>
                  <a:prstDash val="solid"/>
                </a:ln>
                <a:solidFill>
                  <a:schemeClr val="accent2">
                    <a:lumMod val="40000"/>
                    <a:lumOff val="60000"/>
                  </a:schemeClr>
                </a:solidFill>
                <a:effectLst/>
                <a:latin typeface="BIZ UDPゴシック" panose="020B0400000000000000" pitchFamily="50" charset="-128"/>
                <a:ea typeface="BIZ UDPゴシック" panose="020B0400000000000000" pitchFamily="50" charset="-128"/>
              </a:rPr>
              <a:t>（未就園児教室）</a:t>
            </a:r>
          </a:p>
        </p:txBody>
      </p:sp>
      <p:sp>
        <p:nvSpPr>
          <p:cNvPr id="8" name="AutoShape 2">
            <a:extLst>
              <a:ext uri="{FF2B5EF4-FFF2-40B4-BE49-F238E27FC236}">
                <a16:creationId xmlns:a16="http://schemas.microsoft.com/office/drawing/2014/main" id="{4D42F3E0-1942-B0D5-5F4C-EBD2B2317025}"/>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pic>
        <p:nvPicPr>
          <p:cNvPr id="9" name="図 8">
            <a:extLst>
              <a:ext uri="{FF2B5EF4-FFF2-40B4-BE49-F238E27FC236}">
                <a16:creationId xmlns:a16="http://schemas.microsoft.com/office/drawing/2014/main" id="{9E61390A-A998-5E71-EA51-743C0DF29CC8}"/>
              </a:ext>
            </a:extLst>
          </p:cNvPr>
          <p:cNvPicPr>
            <a:picLocks noChangeAspect="1"/>
          </p:cNvPicPr>
          <p:nvPr/>
        </p:nvPicPr>
        <p:blipFill>
          <a:blip r:embed="rId3"/>
          <a:stretch>
            <a:fillRect/>
          </a:stretch>
        </p:blipFill>
        <p:spPr>
          <a:xfrm>
            <a:off x="204585" y="169331"/>
            <a:ext cx="1077218" cy="1077218"/>
          </a:xfrm>
          <a:prstGeom prst="rect">
            <a:avLst/>
          </a:prstGeom>
        </p:spPr>
      </p:pic>
      <p:sp>
        <p:nvSpPr>
          <p:cNvPr id="17" name="テキスト ボックス 4">
            <a:extLst>
              <a:ext uri="{FF2B5EF4-FFF2-40B4-BE49-F238E27FC236}">
                <a16:creationId xmlns:a16="http://schemas.microsoft.com/office/drawing/2014/main" id="{A2C28710-A17B-C7F8-2609-D72A07D32A93}"/>
              </a:ext>
            </a:extLst>
          </p:cNvPr>
          <p:cNvSpPr txBox="1"/>
          <p:nvPr/>
        </p:nvSpPr>
        <p:spPr>
          <a:xfrm>
            <a:off x="1030942" y="1722892"/>
            <a:ext cx="3317898" cy="292614"/>
          </a:xfrm>
          <a:prstGeom prst="rect">
            <a:avLst/>
          </a:prstGeom>
          <a:solidFill>
            <a:schemeClr val="lt1"/>
          </a:solidFill>
          <a:ln w="6350">
            <a:noFill/>
          </a:ln>
          <a:effectLst>
            <a:outerShdw blurRad="50800" dist="38100" dir="2700000" algn="tl" rotWithShape="0">
              <a:prstClr val="black">
                <a:alpha val="40000"/>
              </a:prstClr>
            </a:outerShdw>
          </a:effectLst>
        </p:spPr>
        <p:txBody>
          <a:bodyPr rot="0" spcFirstLastPara="0" vert="horz" wrap="square" lIns="91440" tIns="45720" rIns="91440" bIns="45720" numCol="1" spcCol="0" rtlCol="0" fromWordArt="0" anchor="t" anchorCtr="0" forceAA="0" compatLnSpc="1">
            <a:noAutofit/>
          </a:bodyPr>
          <a:lstStyle/>
          <a:p>
            <a:pPr algn="just"/>
            <a:r>
              <a:rPr lang="ja-JP" sz="1100" b="1" kern="100" dirty="0">
                <a:effectLst/>
                <a:latin typeface="游明朝" panose="02020400000000000000" pitchFamily="18" charset="-128"/>
                <a:ea typeface="HG丸ｺﾞｼｯｸM-PRO" panose="020F0600000000000000" pitchFamily="50" charset="-128"/>
                <a:cs typeface="Times New Roman" panose="02020603050405020304" pitchFamily="18" charset="0"/>
              </a:rPr>
              <a:t>発行：認定こども園</a:t>
            </a:r>
            <a:r>
              <a:rPr lang="ja-JP" altLang="en-US" sz="1100" b="1" kern="100" dirty="0">
                <a:effectLst/>
                <a:latin typeface="游明朝" panose="02020400000000000000" pitchFamily="18" charset="-128"/>
                <a:ea typeface="HG丸ｺﾞｼｯｸM-PRO" panose="020F0600000000000000" pitchFamily="50" charset="-128"/>
                <a:cs typeface="Times New Roman" panose="02020603050405020304" pitchFamily="18" charset="0"/>
              </a:rPr>
              <a:t>　</a:t>
            </a:r>
            <a:r>
              <a:rPr lang="ja-JP" sz="1100" b="1" kern="100" dirty="0">
                <a:effectLst/>
                <a:latin typeface="游明朝" panose="02020400000000000000" pitchFamily="18" charset="-128"/>
                <a:ea typeface="HG丸ｺﾞｼｯｸM-PRO" panose="020F0600000000000000" pitchFamily="50" charset="-128"/>
                <a:cs typeface="Times New Roman" panose="02020603050405020304" pitchFamily="18" charset="0"/>
              </a:rPr>
              <a:t>花高幼稚園　未就園児教室</a:t>
            </a:r>
            <a:endParaRPr lang="ja-JP" sz="1050" b="1"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graphicFrame>
        <p:nvGraphicFramePr>
          <p:cNvPr id="10" name="表 9">
            <a:extLst>
              <a:ext uri="{FF2B5EF4-FFF2-40B4-BE49-F238E27FC236}">
                <a16:creationId xmlns:a16="http://schemas.microsoft.com/office/drawing/2014/main" id="{FF6B204B-B012-4815-C5F8-67444AFC17DB}"/>
              </a:ext>
            </a:extLst>
          </p:cNvPr>
          <p:cNvGraphicFramePr>
            <a:graphicFrameLocks noGrp="1"/>
          </p:cNvGraphicFramePr>
          <p:nvPr>
            <p:extLst>
              <p:ext uri="{D42A27DB-BD31-4B8C-83A1-F6EECF244321}">
                <p14:modId xmlns:p14="http://schemas.microsoft.com/office/powerpoint/2010/main" val="4144732260"/>
              </p:ext>
            </p:extLst>
          </p:nvPr>
        </p:nvGraphicFramePr>
        <p:xfrm>
          <a:off x="4649384" y="567409"/>
          <a:ext cx="4449929" cy="1402080"/>
        </p:xfrm>
        <a:graphic>
          <a:graphicData uri="http://schemas.openxmlformats.org/drawingml/2006/table">
            <a:tbl>
              <a:tblPr firstRow="1" bandRow="1">
                <a:tableStyleId>{5940675A-B579-460E-94D1-54222C63F5DA}</a:tableStyleId>
              </a:tblPr>
              <a:tblGrid>
                <a:gridCol w="1141816">
                  <a:extLst>
                    <a:ext uri="{9D8B030D-6E8A-4147-A177-3AD203B41FA5}">
                      <a16:colId xmlns:a16="http://schemas.microsoft.com/office/drawing/2014/main" val="3378837013"/>
                    </a:ext>
                  </a:extLst>
                </a:gridCol>
                <a:gridCol w="1021976">
                  <a:extLst>
                    <a:ext uri="{9D8B030D-6E8A-4147-A177-3AD203B41FA5}">
                      <a16:colId xmlns:a16="http://schemas.microsoft.com/office/drawing/2014/main" val="2225079616"/>
                    </a:ext>
                  </a:extLst>
                </a:gridCol>
                <a:gridCol w="394448">
                  <a:extLst>
                    <a:ext uri="{9D8B030D-6E8A-4147-A177-3AD203B41FA5}">
                      <a16:colId xmlns:a16="http://schemas.microsoft.com/office/drawing/2014/main" val="1558209568"/>
                    </a:ext>
                  </a:extLst>
                </a:gridCol>
                <a:gridCol w="1524000">
                  <a:extLst>
                    <a:ext uri="{9D8B030D-6E8A-4147-A177-3AD203B41FA5}">
                      <a16:colId xmlns:a16="http://schemas.microsoft.com/office/drawing/2014/main" val="1771801607"/>
                    </a:ext>
                  </a:extLst>
                </a:gridCol>
                <a:gridCol w="367689">
                  <a:extLst>
                    <a:ext uri="{9D8B030D-6E8A-4147-A177-3AD203B41FA5}">
                      <a16:colId xmlns:a16="http://schemas.microsoft.com/office/drawing/2014/main" val="1740267052"/>
                    </a:ext>
                  </a:extLst>
                </a:gridCol>
              </a:tblGrid>
              <a:tr h="200550">
                <a:tc>
                  <a:txBody>
                    <a:bodyPr/>
                    <a:lstStyle/>
                    <a:p>
                      <a:pPr algn="ctr"/>
                      <a:r>
                        <a:rPr kumimoji="1" lang="ja-JP" altLang="en-US" sz="1000" b="1" dirty="0">
                          <a:latin typeface="BIZ UDPゴシック" panose="020B0400000000000000" pitchFamily="50" charset="-128"/>
                          <a:ea typeface="BIZ UDPゴシック" panose="020B0400000000000000" pitchFamily="50" charset="-128"/>
                        </a:rPr>
                        <a:t>月</a:t>
                      </a:r>
                    </a:p>
                  </a:txBody>
                  <a:tcPr>
                    <a:solidFill>
                      <a:schemeClr val="bg1">
                        <a:lumMod val="95000"/>
                      </a:schemeClr>
                    </a:solidFill>
                  </a:tcPr>
                </a:tc>
                <a:tc>
                  <a:txBody>
                    <a:bodyPr/>
                    <a:lstStyle/>
                    <a:p>
                      <a:pPr algn="ctr"/>
                      <a:r>
                        <a:rPr kumimoji="1" lang="ja-JP" altLang="en-US" sz="1000" b="1" dirty="0">
                          <a:latin typeface="BIZ UDPゴシック" panose="020B0400000000000000" pitchFamily="50" charset="-128"/>
                          <a:ea typeface="BIZ UDPゴシック" panose="020B0400000000000000" pitchFamily="50" charset="-128"/>
                        </a:rPr>
                        <a:t>火</a:t>
                      </a:r>
                    </a:p>
                  </a:txBody>
                  <a:tcPr>
                    <a:solidFill>
                      <a:schemeClr val="bg1">
                        <a:lumMod val="95000"/>
                      </a:schemeClr>
                    </a:solidFill>
                  </a:tcPr>
                </a:tc>
                <a:tc>
                  <a:txBody>
                    <a:bodyPr/>
                    <a:lstStyle/>
                    <a:p>
                      <a:pPr algn="ctr"/>
                      <a:r>
                        <a:rPr kumimoji="1" lang="ja-JP" altLang="en-US" sz="1000" b="1" dirty="0">
                          <a:latin typeface="BIZ UDPゴシック" panose="020B0400000000000000" pitchFamily="50" charset="-128"/>
                          <a:ea typeface="BIZ UDPゴシック" panose="020B0400000000000000" pitchFamily="50" charset="-128"/>
                        </a:rPr>
                        <a:t>水</a:t>
                      </a:r>
                    </a:p>
                  </a:txBody>
                  <a:tcPr>
                    <a:solidFill>
                      <a:schemeClr val="bg1">
                        <a:lumMod val="95000"/>
                      </a:schemeClr>
                    </a:solidFill>
                  </a:tcPr>
                </a:tc>
                <a:tc>
                  <a:txBody>
                    <a:bodyPr/>
                    <a:lstStyle/>
                    <a:p>
                      <a:pPr algn="ctr"/>
                      <a:r>
                        <a:rPr kumimoji="1" lang="ja-JP" altLang="en-US" sz="1000" b="1" dirty="0">
                          <a:latin typeface="BIZ UDPゴシック" panose="020B0400000000000000" pitchFamily="50" charset="-128"/>
                          <a:ea typeface="BIZ UDPゴシック" panose="020B0400000000000000" pitchFamily="50" charset="-128"/>
                        </a:rPr>
                        <a:t>木</a:t>
                      </a:r>
                    </a:p>
                  </a:txBody>
                  <a:tcPr>
                    <a:solidFill>
                      <a:schemeClr val="bg1">
                        <a:lumMod val="95000"/>
                      </a:schemeClr>
                    </a:solidFill>
                  </a:tcPr>
                </a:tc>
                <a:tc>
                  <a:txBody>
                    <a:bodyPr/>
                    <a:lstStyle/>
                    <a:p>
                      <a:pPr algn="ctr"/>
                      <a:r>
                        <a:rPr kumimoji="1" lang="ja-JP" altLang="en-US" sz="1000" b="1" dirty="0">
                          <a:latin typeface="BIZ UDPゴシック" panose="020B0400000000000000" pitchFamily="50" charset="-128"/>
                          <a:ea typeface="BIZ UDPゴシック" panose="020B0400000000000000" pitchFamily="50" charset="-128"/>
                        </a:rPr>
                        <a:t>金</a:t>
                      </a:r>
                    </a:p>
                  </a:txBody>
                  <a:tcPr>
                    <a:solidFill>
                      <a:schemeClr val="bg1">
                        <a:lumMod val="95000"/>
                      </a:schemeClr>
                    </a:solidFill>
                  </a:tcPr>
                </a:tc>
                <a:extLst>
                  <a:ext uri="{0D108BD9-81ED-4DB2-BD59-A6C34878D82A}">
                    <a16:rowId xmlns:a16="http://schemas.microsoft.com/office/drawing/2014/main" val="3792393624"/>
                  </a:ext>
                </a:extLst>
              </a:tr>
              <a:tr h="463772">
                <a:tc>
                  <a:txBody>
                    <a:bodyPr/>
                    <a:lstStyle/>
                    <a:p>
                      <a:pPr algn="ctr"/>
                      <a:r>
                        <a:rPr kumimoji="1" lang="ja-JP" altLang="en-US" sz="1000" b="1"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１</a:t>
                      </a:r>
                      <a:endParaRPr kumimoji="1" lang="en-US" altLang="ja-JP" sz="1000" b="1"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gn="ctr"/>
                      <a:r>
                        <a:rPr kumimoji="1" lang="ja-JP" altLang="en-US" sz="1050" b="0" dirty="0">
                          <a:solidFill>
                            <a:schemeClr val="tx1"/>
                          </a:solidFill>
                          <a:effectLst/>
                          <a:latin typeface="BIZ UDPゴシック" panose="020B0400000000000000" pitchFamily="50" charset="-128"/>
                          <a:ea typeface="BIZ UDPゴシック" panose="020B0400000000000000" pitchFamily="50" charset="-128"/>
                        </a:rPr>
                        <a:t>始業式</a:t>
                      </a:r>
                      <a:endParaRPr kumimoji="1" lang="en-US" altLang="ja-JP" sz="1050" b="0" dirty="0">
                        <a:solidFill>
                          <a:schemeClr val="tx1"/>
                        </a:solidFill>
                        <a:effectLst/>
                        <a:latin typeface="BIZ UDPゴシック" panose="020B0400000000000000" pitchFamily="50" charset="-128"/>
                        <a:ea typeface="BIZ UDPゴシック" panose="020B0400000000000000" pitchFamily="50" charset="-128"/>
                      </a:endParaRPr>
                    </a:p>
                  </a:txBody>
                  <a:tcPr>
                    <a:solidFill>
                      <a:schemeClr val="bg1"/>
                    </a:solidFill>
                  </a:tcPr>
                </a:tc>
                <a:tc>
                  <a:txBody>
                    <a:bodyPr/>
                    <a:lstStyle/>
                    <a:p>
                      <a:pPr algn="ctr"/>
                      <a:r>
                        <a:rPr kumimoji="1" lang="ja-JP" altLang="en-US" sz="1000" b="1" dirty="0">
                          <a:latin typeface="BIZ UDPゴシック" panose="020B0400000000000000" pitchFamily="50" charset="-128"/>
                          <a:ea typeface="BIZ UDPゴシック" panose="020B0400000000000000" pitchFamily="50" charset="-128"/>
                        </a:rPr>
                        <a:t>２</a:t>
                      </a:r>
                      <a:endParaRPr kumimoji="1" lang="en-US" altLang="ja-JP" sz="1000" b="1" dirty="0">
                        <a:latin typeface="BIZ UDPゴシック" panose="020B0400000000000000" pitchFamily="50" charset="-128"/>
                        <a:ea typeface="BIZ UDPゴシック" panose="020B0400000000000000" pitchFamily="50" charset="-128"/>
                      </a:endParaRPr>
                    </a:p>
                    <a:p>
                      <a:pPr algn="ctr"/>
                      <a:r>
                        <a:rPr kumimoji="1" lang="ja-JP" altLang="en-US" sz="1000" b="1" dirty="0">
                          <a:latin typeface="BIZ UDPゴシック" panose="020B0400000000000000" pitchFamily="50" charset="-128"/>
                          <a:ea typeface="BIZ UDPゴシック" panose="020B0400000000000000" pitchFamily="50" charset="-128"/>
                        </a:rPr>
                        <a:t>お休み</a:t>
                      </a:r>
                      <a:endParaRPr kumimoji="1" lang="en-US" altLang="ja-JP" sz="1000" b="1" dirty="0">
                        <a:latin typeface="BIZ UDPゴシック" panose="020B0400000000000000" pitchFamily="50" charset="-128"/>
                        <a:ea typeface="BIZ UDPゴシック" panose="020B0400000000000000" pitchFamily="50" charset="-128"/>
                      </a:endParaRPr>
                    </a:p>
                    <a:p>
                      <a:pPr algn="ctr"/>
                      <a:endParaRPr kumimoji="1" lang="en-US" altLang="ja-JP" sz="1000" b="1" dirty="0">
                        <a:latin typeface="BIZ UDPゴシック" panose="020B0400000000000000" pitchFamily="50" charset="-128"/>
                        <a:ea typeface="BIZ UDPゴシック" panose="020B0400000000000000" pitchFamily="50" charset="-128"/>
                      </a:endParaRPr>
                    </a:p>
                  </a:txBody>
                  <a:tcPr>
                    <a:solidFill>
                      <a:schemeClr val="bg1"/>
                    </a:solidFill>
                  </a:tcPr>
                </a:tc>
                <a:tc>
                  <a:txBody>
                    <a:bodyPr/>
                    <a:lstStyle/>
                    <a:p>
                      <a:pPr algn="ctr"/>
                      <a:r>
                        <a:rPr kumimoji="1" lang="ja-JP" altLang="en-US" sz="1000" b="1" dirty="0">
                          <a:latin typeface="BIZ UDPゴシック" panose="020B0400000000000000" pitchFamily="50" charset="-128"/>
                          <a:ea typeface="BIZ UDPゴシック" panose="020B0400000000000000" pitchFamily="50" charset="-128"/>
                        </a:rPr>
                        <a:t>３</a:t>
                      </a:r>
                    </a:p>
                  </a:txBody>
                  <a:tcPr>
                    <a:solidFill>
                      <a:schemeClr val="bg1"/>
                    </a:solidFill>
                  </a:tcPr>
                </a:tc>
                <a:tc>
                  <a:txBody>
                    <a:bodyPr/>
                    <a:lstStyle/>
                    <a:p>
                      <a:pPr algn="ctr"/>
                      <a:r>
                        <a:rPr kumimoji="1" lang="ja-JP" altLang="en-US" sz="1000" b="1" dirty="0">
                          <a:latin typeface="BIZ UDPゴシック" panose="020B0400000000000000" pitchFamily="50" charset="-128"/>
                          <a:ea typeface="BIZ UDPゴシック" panose="020B0400000000000000" pitchFamily="50" charset="-128"/>
                        </a:rPr>
                        <a:t>４</a:t>
                      </a:r>
                      <a:endParaRPr kumimoji="1" lang="en-US" altLang="ja-JP" sz="1000" b="1" dirty="0">
                        <a:latin typeface="BIZ UDPゴシック" panose="020B0400000000000000" pitchFamily="50" charset="-128"/>
                        <a:ea typeface="BIZ UDP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000" b="1"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１０：００－１２：００</a:t>
                      </a:r>
                      <a:endParaRPr lang="en-US" altLang="ja-JP" sz="1000" b="1"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200" b="1" kern="0" dirty="0">
                          <a:solidFill>
                            <a:srgbClr val="FFC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乳幼児脳トレあそび</a:t>
                      </a:r>
                      <a:endParaRPr kumimoji="1" lang="en-US" altLang="ja-JP" sz="12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BIZ UDPゴシック" panose="020B0400000000000000" pitchFamily="50" charset="-128"/>
                        <a:ea typeface="BIZ UDPゴシック" panose="020B0400000000000000" pitchFamily="50" charset="-128"/>
                        <a:cs typeface="+mn-cs"/>
                      </a:endParaRPr>
                    </a:p>
                  </a:txBody>
                  <a:tcPr>
                    <a:solidFill>
                      <a:schemeClr val="bg1"/>
                    </a:solidFill>
                  </a:tcPr>
                </a:tc>
                <a:tc>
                  <a:txBody>
                    <a:bodyPr/>
                    <a:lstStyle/>
                    <a:p>
                      <a:pPr algn="ctr"/>
                      <a:r>
                        <a:rPr kumimoji="1" lang="ja-JP" altLang="en-US" sz="1000" b="1" dirty="0">
                          <a:latin typeface="BIZ UDPゴシック" panose="020B0400000000000000" pitchFamily="50" charset="-128"/>
                          <a:ea typeface="BIZ UDPゴシック" panose="020B0400000000000000" pitchFamily="50" charset="-128"/>
                        </a:rPr>
                        <a:t>５</a:t>
                      </a:r>
                    </a:p>
                  </a:txBody>
                  <a:tcPr>
                    <a:solidFill>
                      <a:schemeClr val="bg1"/>
                    </a:solidFill>
                  </a:tcPr>
                </a:tc>
                <a:extLst>
                  <a:ext uri="{0D108BD9-81ED-4DB2-BD59-A6C34878D82A}">
                    <a16:rowId xmlns:a16="http://schemas.microsoft.com/office/drawing/2014/main" val="2975361560"/>
                  </a:ext>
                </a:extLst>
              </a:tr>
              <a:tr h="476306">
                <a:tc>
                  <a:txBody>
                    <a:bodyPr/>
                    <a:lstStyle/>
                    <a:p>
                      <a:pPr algn="ctr"/>
                      <a:r>
                        <a:rPr kumimoji="1" lang="ja-JP" altLang="en-US" sz="1000" b="1" dirty="0">
                          <a:latin typeface="BIZ UDPゴシック" panose="020B0400000000000000" pitchFamily="50" charset="-128"/>
                          <a:ea typeface="BIZ UDPゴシック" panose="020B0400000000000000" pitchFamily="50" charset="-128"/>
                        </a:rPr>
                        <a:t>８</a:t>
                      </a:r>
                      <a:endParaRPr kumimoji="1" lang="en-US" altLang="ja-JP" sz="1000" b="1" dirty="0">
                        <a:latin typeface="BIZ UDPゴシック" panose="020B0400000000000000" pitchFamily="50" charset="-128"/>
                        <a:ea typeface="BIZ UDP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dirty="0">
                          <a:latin typeface="BIZ UDPゴシック" panose="020B0400000000000000" pitchFamily="50" charset="-128"/>
                          <a:ea typeface="BIZ UDPゴシック" panose="020B0400000000000000" pitchFamily="50" charset="-128"/>
                        </a:rPr>
                        <a:t>10:00-12:00</a:t>
                      </a:r>
                      <a:endParaRPr kumimoji="1" lang="en-US" altLang="ja-JP" sz="1000" b="1" dirty="0">
                        <a:solidFill>
                          <a:schemeClr val="accent1"/>
                        </a:solidFill>
                        <a:latin typeface="BIZ UDPゴシック" panose="020B0400000000000000" pitchFamily="50" charset="-128"/>
                        <a:ea typeface="BIZ UDP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accent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製作あそび</a:t>
                      </a:r>
                      <a:endParaRPr kumimoji="1" lang="en-US" altLang="ja-JP" sz="1200" b="1" dirty="0">
                        <a:solidFill>
                          <a:schemeClr val="accent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txBody>
                  <a:tcPr>
                    <a:solidFill>
                      <a:schemeClr val="bg1"/>
                    </a:solidFill>
                  </a:tcPr>
                </a:tc>
                <a:tc>
                  <a:txBody>
                    <a:bodyPr/>
                    <a:lstStyle/>
                    <a:p>
                      <a:pPr algn="ctr"/>
                      <a:r>
                        <a:rPr kumimoji="1" lang="ja-JP" altLang="en-US" sz="1000" b="1" dirty="0">
                          <a:latin typeface="BIZ UDPゴシック" panose="020B0400000000000000" pitchFamily="50" charset="-128"/>
                          <a:ea typeface="BIZ UDPゴシック" panose="020B0400000000000000" pitchFamily="50" charset="-128"/>
                        </a:rPr>
                        <a:t>９</a:t>
                      </a:r>
                      <a:endParaRPr kumimoji="1" lang="en-US" altLang="ja-JP" sz="1000" b="1" dirty="0">
                        <a:latin typeface="BIZ UDPゴシック" panose="020B0400000000000000" pitchFamily="50" charset="-128"/>
                        <a:ea typeface="BIZ UDPゴシック" panose="020B0400000000000000" pitchFamily="50" charset="-128"/>
                      </a:endParaRPr>
                    </a:p>
                    <a:p>
                      <a:pPr algn="ctr"/>
                      <a:r>
                        <a:rPr kumimoji="1" lang="ja-JP" altLang="en-US" sz="1100" b="1" dirty="0">
                          <a:solidFill>
                            <a:schemeClr val="tx1"/>
                          </a:solidFill>
                          <a:effectLst/>
                          <a:latin typeface="BIZ UDPゴシック" panose="020B0400000000000000" pitchFamily="50" charset="-128"/>
                          <a:ea typeface="BIZ UDPゴシック" panose="020B0400000000000000" pitchFamily="50" charset="-128"/>
                        </a:rPr>
                        <a:t>お休み</a:t>
                      </a:r>
                      <a:endParaRPr kumimoji="1" lang="en-US" altLang="ja-JP" sz="1100" b="1" dirty="0">
                        <a:solidFill>
                          <a:schemeClr val="tx1"/>
                        </a:solidFill>
                        <a:effectLst/>
                        <a:latin typeface="BIZ UDPゴシック" panose="020B0400000000000000" pitchFamily="50" charset="-128"/>
                        <a:ea typeface="BIZ UDPゴシック" panose="020B0400000000000000" pitchFamily="50" charset="-128"/>
                      </a:endParaRPr>
                    </a:p>
                  </a:txBody>
                  <a:tcPr>
                    <a:solidFill>
                      <a:schemeClr val="bg1"/>
                    </a:solidFill>
                  </a:tcPr>
                </a:tc>
                <a:tc>
                  <a:txBody>
                    <a:bodyPr/>
                    <a:lstStyle/>
                    <a:p>
                      <a:pPr algn="ctr"/>
                      <a:r>
                        <a:rPr kumimoji="1" lang="ja-JP" altLang="en-US" sz="1000" b="1" dirty="0">
                          <a:latin typeface="BIZ UDPゴシック" panose="020B0400000000000000" pitchFamily="50" charset="-128"/>
                          <a:ea typeface="BIZ UDPゴシック" panose="020B0400000000000000" pitchFamily="50" charset="-128"/>
                        </a:rPr>
                        <a:t>１０</a:t>
                      </a:r>
                    </a:p>
                  </a:txBody>
                  <a:tcPr>
                    <a:solidFill>
                      <a:schemeClr val="bg1"/>
                    </a:solidFill>
                  </a:tcPr>
                </a:tc>
                <a:tc>
                  <a:txBody>
                    <a:bodyPr/>
                    <a:lstStyle/>
                    <a:p>
                      <a:pPr algn="ctr"/>
                      <a:r>
                        <a:rPr kumimoji="1" lang="ja-JP" altLang="en-US" sz="1000" b="1" dirty="0">
                          <a:latin typeface="BIZ UDPゴシック" panose="020B0400000000000000" pitchFamily="50" charset="-128"/>
                          <a:ea typeface="BIZ UDPゴシック" panose="020B0400000000000000" pitchFamily="50" charset="-128"/>
                        </a:rPr>
                        <a:t>１１</a:t>
                      </a:r>
                      <a:endParaRPr kumimoji="1" lang="en-US" altLang="ja-JP" sz="1000" b="1" dirty="0">
                        <a:latin typeface="BIZ UDPゴシック" panose="020B0400000000000000" pitchFamily="50" charset="-128"/>
                        <a:ea typeface="BIZ UDPゴシック" panose="020B0400000000000000" pitchFamily="50" charset="-128"/>
                      </a:endParaRPr>
                    </a:p>
                    <a:p>
                      <a:pPr algn="ctr"/>
                      <a:r>
                        <a:rPr kumimoji="1" lang="ja-JP" altLang="en-US" sz="1000" b="1" dirty="0">
                          <a:latin typeface="BIZ UDPゴシック" panose="020B0400000000000000" pitchFamily="50" charset="-128"/>
                          <a:ea typeface="BIZ UDPゴシック" panose="020B0400000000000000" pitchFamily="50" charset="-128"/>
                        </a:rPr>
                        <a:t>お休み</a:t>
                      </a:r>
                      <a:endParaRPr kumimoji="1" lang="en-US" altLang="ja-JP" sz="1000" b="1" dirty="0">
                        <a:latin typeface="BIZ UDPゴシック" panose="020B0400000000000000" pitchFamily="50" charset="-128"/>
                        <a:ea typeface="BIZ UDP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BIZ UDPゴシック" panose="020B0400000000000000" pitchFamily="50" charset="-128"/>
                        <a:ea typeface="BIZ UDPゴシック" panose="020B0400000000000000" pitchFamily="50" charset="-128"/>
                        <a:cs typeface="+mn-cs"/>
                      </a:endParaRPr>
                    </a:p>
                  </a:txBody>
                  <a:tcPr>
                    <a:solidFill>
                      <a:schemeClr val="bg1"/>
                    </a:solidFill>
                  </a:tcPr>
                </a:tc>
                <a:tc>
                  <a:txBody>
                    <a:bodyPr/>
                    <a:lstStyle/>
                    <a:p>
                      <a:pPr algn="ctr"/>
                      <a:r>
                        <a:rPr kumimoji="1" lang="ja-JP" altLang="en-US" sz="1000" b="1" dirty="0">
                          <a:latin typeface="BIZ UDPゴシック" panose="020B0400000000000000" pitchFamily="50" charset="-128"/>
                          <a:ea typeface="BIZ UDPゴシック" panose="020B0400000000000000" pitchFamily="50" charset="-128"/>
                        </a:rPr>
                        <a:t>１２</a:t>
                      </a:r>
                    </a:p>
                  </a:txBody>
                  <a:tcPr>
                    <a:solidFill>
                      <a:schemeClr val="bg1"/>
                    </a:solidFill>
                  </a:tcPr>
                </a:tc>
                <a:extLst>
                  <a:ext uri="{0D108BD9-81ED-4DB2-BD59-A6C34878D82A}">
                    <a16:rowId xmlns:a16="http://schemas.microsoft.com/office/drawing/2014/main" val="389079047"/>
                  </a:ext>
                </a:extLst>
              </a:tr>
            </a:tbl>
          </a:graphicData>
        </a:graphic>
      </p:graphicFrame>
      <p:sp>
        <p:nvSpPr>
          <p:cNvPr id="31" name="テキスト ボックス 30">
            <a:extLst>
              <a:ext uri="{FF2B5EF4-FFF2-40B4-BE49-F238E27FC236}">
                <a16:creationId xmlns:a16="http://schemas.microsoft.com/office/drawing/2014/main" id="{03F1C975-A251-1155-D097-F0F73CF4EE5D}"/>
              </a:ext>
            </a:extLst>
          </p:cNvPr>
          <p:cNvSpPr txBox="1"/>
          <p:nvPr/>
        </p:nvSpPr>
        <p:spPr>
          <a:xfrm>
            <a:off x="3393603" y="3853473"/>
            <a:ext cx="1031051" cy="430887"/>
          </a:xfrm>
          <a:prstGeom prst="rect">
            <a:avLst/>
          </a:prstGeom>
          <a:noFill/>
        </p:spPr>
        <p:txBody>
          <a:bodyPr wrap="none" rtlCol="0">
            <a:spAutoFit/>
          </a:bodyPr>
          <a:lstStyle/>
          <a:p>
            <a:r>
              <a:rPr kumimoji="1" lang="ja-JP" altLang="en-US" sz="1050" dirty="0">
                <a:latin typeface="メイリオ" panose="020B0604030504040204" pitchFamily="50" charset="-128"/>
                <a:ea typeface="メイリオ" panose="020B0604030504040204" pitchFamily="50" charset="-128"/>
              </a:rPr>
              <a:t>子育て相談</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随時受付中！</a:t>
            </a:r>
          </a:p>
        </p:txBody>
      </p:sp>
      <p:pic>
        <p:nvPicPr>
          <p:cNvPr id="33" name="図 32">
            <a:extLst>
              <a:ext uri="{FF2B5EF4-FFF2-40B4-BE49-F238E27FC236}">
                <a16:creationId xmlns:a16="http://schemas.microsoft.com/office/drawing/2014/main" id="{92648A4B-B564-99DC-3099-AFE9D79867C7}"/>
              </a:ext>
            </a:extLst>
          </p:cNvPr>
          <p:cNvPicPr>
            <a:picLocks noChangeAspect="1"/>
          </p:cNvPicPr>
          <p:nvPr/>
        </p:nvPicPr>
        <p:blipFill>
          <a:blip r:embed="rId4"/>
          <a:stretch>
            <a:fillRect/>
          </a:stretch>
        </p:blipFill>
        <p:spPr>
          <a:xfrm>
            <a:off x="5638657" y="25657"/>
            <a:ext cx="1469467" cy="514580"/>
          </a:xfrm>
          <a:prstGeom prst="rect">
            <a:avLst/>
          </a:prstGeom>
        </p:spPr>
      </p:pic>
      <p:sp>
        <p:nvSpPr>
          <p:cNvPr id="2" name="テキスト ボックス 1">
            <a:extLst>
              <a:ext uri="{FF2B5EF4-FFF2-40B4-BE49-F238E27FC236}">
                <a16:creationId xmlns:a16="http://schemas.microsoft.com/office/drawing/2014/main" id="{BD6D6F75-1141-B61E-DB0F-9BB7FE2CFAFF}"/>
              </a:ext>
            </a:extLst>
          </p:cNvPr>
          <p:cNvSpPr txBox="1"/>
          <p:nvPr/>
        </p:nvSpPr>
        <p:spPr>
          <a:xfrm>
            <a:off x="4649384" y="302887"/>
            <a:ext cx="1082348" cy="307777"/>
          </a:xfrm>
          <a:prstGeom prst="rect">
            <a:avLst/>
          </a:prstGeom>
          <a:noFill/>
        </p:spPr>
        <p:txBody>
          <a:bodyPr wrap="none" rtlCol="0">
            <a:spAutoFit/>
          </a:bodyPr>
          <a:lstStyle/>
          <a:p>
            <a:r>
              <a:rPr kumimoji="1" lang="ja-JP" altLang="en-US" sz="1400" b="1" dirty="0">
                <a:latin typeface="メイリオ" panose="020B0604030504040204" pitchFamily="50" charset="-128"/>
                <a:ea typeface="メイリオ" panose="020B0604030504040204" pitchFamily="50" charset="-128"/>
              </a:rPr>
              <a:t>９月の予定</a:t>
            </a:r>
          </a:p>
        </p:txBody>
      </p:sp>
      <p:sp>
        <p:nvSpPr>
          <p:cNvPr id="6" name="テキスト ボックス 5">
            <a:extLst>
              <a:ext uri="{FF2B5EF4-FFF2-40B4-BE49-F238E27FC236}">
                <a16:creationId xmlns:a16="http://schemas.microsoft.com/office/drawing/2014/main" id="{B59AA7D1-74D6-9B06-6451-56068260545E}"/>
              </a:ext>
            </a:extLst>
          </p:cNvPr>
          <p:cNvSpPr txBox="1"/>
          <p:nvPr/>
        </p:nvSpPr>
        <p:spPr>
          <a:xfrm>
            <a:off x="4572000" y="4223576"/>
            <a:ext cx="4408136" cy="2516073"/>
          </a:xfrm>
          <a:prstGeom prst="rect">
            <a:avLst/>
          </a:prstGeom>
          <a:solidFill>
            <a:schemeClr val="bg1"/>
          </a:solidFill>
          <a:ln>
            <a:solidFill>
              <a:schemeClr val="accent1"/>
            </a:solidFill>
            <a:prstDash val="dash"/>
          </a:ln>
        </p:spPr>
        <p:txBody>
          <a:bodyPr wrap="square" rtlCol="0">
            <a:spAutoFit/>
          </a:bodyPr>
          <a:lstStyle/>
          <a:p>
            <a:r>
              <a:rPr kumimoji="1" lang="en-US" altLang="ja-JP" sz="1050" b="1" dirty="0">
                <a:latin typeface="メイリオ" panose="020B0604030504040204" pitchFamily="50" charset="-128"/>
                <a:ea typeface="メイリオ" panose="020B0604030504040204" pitchFamily="50" charset="-128"/>
              </a:rPr>
              <a:t>【</a:t>
            </a:r>
            <a:r>
              <a:rPr kumimoji="1" lang="ja-JP" altLang="en-US" sz="1050" b="1" dirty="0">
                <a:latin typeface="メイリオ" panose="020B0604030504040204" pitchFamily="50" charset="-128"/>
                <a:ea typeface="メイリオ" panose="020B0604030504040204" pitchFamily="50" charset="-128"/>
              </a:rPr>
              <a:t>実施内容</a:t>
            </a:r>
            <a:r>
              <a:rPr kumimoji="1" lang="en-US" altLang="ja-JP" sz="1050" b="1" dirty="0">
                <a:latin typeface="メイリオ" panose="020B0604030504040204" pitchFamily="50" charset="-128"/>
                <a:ea typeface="メイリオ" panose="020B0604030504040204" pitchFamily="50" charset="-128"/>
              </a:rPr>
              <a:t>】</a:t>
            </a:r>
          </a:p>
          <a:p>
            <a:endParaRPr kumimoji="1" lang="en-US" altLang="ja-JP" sz="1050" b="1" dirty="0">
              <a:latin typeface="メイリオ" panose="020B0604030504040204" pitchFamily="50" charset="-128"/>
              <a:ea typeface="メイリオ" panose="020B0604030504040204" pitchFamily="50" charset="-128"/>
            </a:endParaRPr>
          </a:p>
          <a:p>
            <a:r>
              <a:rPr kumimoji="1" lang="ja-JP" altLang="en-US" sz="1050" b="1" dirty="0">
                <a:latin typeface="メイリオ" panose="020B0604030504040204" pitchFamily="50" charset="-128"/>
                <a:ea typeface="メイリオ" panose="020B0604030504040204" pitchFamily="50" charset="-128"/>
              </a:rPr>
              <a:t>🐤</a:t>
            </a:r>
            <a:r>
              <a:rPr kumimoji="1" lang="en-US" altLang="ja-JP" sz="1050" b="1" dirty="0">
                <a:solidFill>
                  <a:srgbClr val="FF0000"/>
                </a:solidFill>
                <a:latin typeface="メイリオ" panose="020B0604030504040204" pitchFamily="50" charset="-128"/>
                <a:ea typeface="メイリオ" panose="020B0604030504040204" pitchFamily="50" charset="-128"/>
              </a:rPr>
              <a:t>『</a:t>
            </a:r>
            <a:r>
              <a:rPr kumimoji="1" lang="ja-JP" altLang="en-US" sz="1050" b="1" dirty="0">
                <a:solidFill>
                  <a:srgbClr val="FF0000"/>
                </a:solidFill>
                <a:latin typeface="メイリオ" panose="020B0604030504040204" pitchFamily="50" charset="-128"/>
                <a:ea typeface="メイリオ" panose="020B0604030504040204" pitchFamily="50" charset="-128"/>
              </a:rPr>
              <a:t>運動会</a:t>
            </a:r>
            <a:r>
              <a:rPr kumimoji="1" lang="en-US" altLang="ja-JP" sz="1050" b="1" dirty="0">
                <a:solidFill>
                  <a:srgbClr val="FF0000"/>
                </a:solidFill>
                <a:latin typeface="メイリオ" panose="020B0604030504040204" pitchFamily="50" charset="-128"/>
                <a:ea typeface="メイリオ" panose="020B0604030504040204" pitchFamily="50" charset="-128"/>
              </a:rPr>
              <a:t>』</a:t>
            </a:r>
          </a:p>
          <a:p>
            <a:r>
              <a:rPr kumimoji="1" lang="ja-JP" altLang="en-US" sz="1050" b="1" dirty="0">
                <a:latin typeface="メイリオ" panose="020B0604030504040204" pitchFamily="50" charset="-128"/>
                <a:ea typeface="メイリオ" panose="020B0604030504040204" pitchFamily="50" charset="-128"/>
              </a:rPr>
              <a:t>　　すみれ組とにこにこ保育園の運動会に、一緒に参加します。</a:t>
            </a:r>
            <a:endParaRPr kumimoji="1" lang="en-US" altLang="ja-JP" sz="1050" b="1" dirty="0">
              <a:latin typeface="メイリオ" panose="020B0604030504040204" pitchFamily="50" charset="-128"/>
              <a:ea typeface="メイリオ" panose="020B0604030504040204" pitchFamily="50" charset="-128"/>
            </a:endParaRPr>
          </a:p>
          <a:p>
            <a:r>
              <a:rPr kumimoji="1" lang="ja-JP" altLang="en-US" sz="1050" b="1" dirty="0">
                <a:latin typeface="メイリオ" panose="020B0604030504040204" pitchFamily="50" charset="-128"/>
                <a:ea typeface="メイリオ" panose="020B0604030504040204" pitchFamily="50" charset="-128"/>
              </a:rPr>
              <a:t>　　みんなで身体をいっぱい動かして、楽しい運動会にしましょう👒</a:t>
            </a:r>
            <a:endParaRPr kumimoji="1" lang="en-US" altLang="ja-JP" sz="1050" b="1" dirty="0">
              <a:latin typeface="メイリオ" panose="020B0604030504040204" pitchFamily="50" charset="-128"/>
              <a:ea typeface="メイリオ" panose="020B0604030504040204" pitchFamily="50" charset="-128"/>
            </a:endParaRPr>
          </a:p>
          <a:p>
            <a:endParaRPr kumimoji="1" lang="en-US" altLang="ja-JP" sz="1050" b="1" dirty="0">
              <a:latin typeface="メイリオ" panose="020B0604030504040204" pitchFamily="50" charset="-128"/>
              <a:ea typeface="メイリオ" panose="020B0604030504040204" pitchFamily="50" charset="-128"/>
            </a:endParaRPr>
          </a:p>
          <a:p>
            <a:r>
              <a:rPr kumimoji="1" lang="ja-JP" altLang="en-US" sz="1050" b="1" dirty="0">
                <a:latin typeface="メイリオ" panose="020B0604030504040204" pitchFamily="50" charset="-128"/>
                <a:ea typeface="メイリオ" panose="020B0604030504040204" pitchFamily="50" charset="-128"/>
              </a:rPr>
              <a:t>🐤</a:t>
            </a:r>
            <a:r>
              <a:rPr kumimoji="1" lang="en-US" altLang="ja-JP" sz="1050" b="1" dirty="0">
                <a:solidFill>
                  <a:srgbClr val="FFC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kumimoji="1" lang="ja-JP" altLang="en-US" sz="1050" b="1" dirty="0">
                <a:solidFill>
                  <a:srgbClr val="FFC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乳幼児脳トレあそび</a:t>
            </a:r>
            <a:r>
              <a:rPr kumimoji="1" lang="en-US" altLang="ja-JP" sz="1050" b="1" dirty="0">
                <a:solidFill>
                  <a:srgbClr val="FFC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p>
          <a:p>
            <a:r>
              <a:rPr kumimoji="1" lang="ja-JP" altLang="en-US" sz="1050" b="1" dirty="0">
                <a:latin typeface="メイリオ" panose="020B0604030504040204" pitchFamily="50" charset="-128"/>
                <a:ea typeface="メイリオ" panose="020B0604030504040204" pitchFamily="50" charset="-128"/>
              </a:rPr>
              <a:t>　　頭と身体を使って楽しく学べる時間です。</a:t>
            </a:r>
            <a:endParaRPr kumimoji="1" lang="en-US" altLang="ja-JP" sz="1050" b="1" dirty="0">
              <a:latin typeface="メイリオ" panose="020B0604030504040204" pitchFamily="50" charset="-128"/>
              <a:ea typeface="メイリオ" panose="020B0604030504040204" pitchFamily="50" charset="-128"/>
            </a:endParaRPr>
          </a:p>
          <a:p>
            <a:r>
              <a:rPr kumimoji="1" lang="ja-JP" altLang="en-US" sz="1050" b="1" dirty="0">
                <a:latin typeface="メイリオ" panose="020B0604030504040204" pitchFamily="50" charset="-128"/>
                <a:ea typeface="メイリオ" panose="020B0604030504040204" pitchFamily="50" charset="-128"/>
              </a:rPr>
              <a:t>　　</a:t>
            </a:r>
            <a:r>
              <a:rPr kumimoji="1" lang="ja-JP" altLang="en-US" sz="1050" b="1" u="sng" dirty="0">
                <a:latin typeface="メイリオ" panose="020B0604030504040204" pitchFamily="50" charset="-128"/>
                <a:ea typeface="メイリオ" panose="020B0604030504040204" pitchFamily="50" charset="-128"/>
              </a:rPr>
              <a:t>動きやすい服装で、飲み物を必ずご持参</a:t>
            </a:r>
            <a:r>
              <a:rPr kumimoji="1" lang="ja-JP" altLang="en-US" sz="1050" b="1" dirty="0">
                <a:latin typeface="メイリオ" panose="020B0604030504040204" pitchFamily="50" charset="-128"/>
                <a:ea typeface="メイリオ" panose="020B0604030504040204" pitchFamily="50" charset="-128"/>
              </a:rPr>
              <a:t>くださいね💗</a:t>
            </a:r>
            <a:endParaRPr kumimoji="1" lang="en-US" altLang="ja-JP" sz="1050" b="1" dirty="0">
              <a:latin typeface="メイリオ" panose="020B0604030504040204" pitchFamily="50" charset="-128"/>
              <a:ea typeface="メイリオ" panose="020B0604030504040204" pitchFamily="50" charset="-128"/>
            </a:endParaRPr>
          </a:p>
          <a:p>
            <a:endParaRPr kumimoji="1" lang="en-US" altLang="ja-JP" sz="1050" b="1" dirty="0">
              <a:latin typeface="メイリオ" panose="020B0604030504040204" pitchFamily="50" charset="-128"/>
              <a:ea typeface="メイリオ" panose="020B0604030504040204" pitchFamily="50" charset="-128"/>
            </a:endParaRPr>
          </a:p>
          <a:p>
            <a:r>
              <a:rPr kumimoji="1" lang="ja-JP" altLang="en-US" sz="1050" b="1" dirty="0">
                <a:latin typeface="メイリオ" panose="020B0604030504040204" pitchFamily="50" charset="-128"/>
                <a:ea typeface="メイリオ" panose="020B0604030504040204" pitchFamily="50" charset="-128"/>
              </a:rPr>
              <a:t>🐤</a:t>
            </a:r>
            <a:r>
              <a:rPr kumimoji="1" lang="en-US" altLang="ja-JP" sz="1050" b="1" dirty="0">
                <a:solidFill>
                  <a:srgbClr val="0070C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kumimoji="1" lang="ja-JP" altLang="en-US" sz="1050" b="1" dirty="0">
                <a:solidFill>
                  <a:srgbClr val="0070C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製作遊び</a:t>
            </a:r>
            <a:r>
              <a:rPr kumimoji="1" lang="en-US" altLang="ja-JP" sz="1050" b="1" dirty="0">
                <a:latin typeface="メイリオ" panose="020B0604030504040204" pitchFamily="50" charset="-128"/>
                <a:ea typeface="メイリオ" panose="020B0604030504040204" pitchFamily="50" charset="-128"/>
              </a:rPr>
              <a:t>』</a:t>
            </a:r>
          </a:p>
          <a:p>
            <a:r>
              <a:rPr kumimoji="1" lang="ja-JP" altLang="en-US" sz="1050" b="1" dirty="0">
                <a:latin typeface="メイリオ" panose="020B0604030504040204" pitchFamily="50" charset="-128"/>
                <a:ea typeface="メイリオ" panose="020B0604030504040204" pitchFamily="50" charset="-128"/>
              </a:rPr>
              <a:t>　　９月は、「ぶどうときのこ」を作ります🍇🍄</a:t>
            </a:r>
            <a:endParaRPr kumimoji="1" lang="en-US" altLang="ja-JP" sz="1050" b="1" dirty="0">
              <a:latin typeface="メイリオ" panose="020B0604030504040204" pitchFamily="50" charset="-128"/>
              <a:ea typeface="メイリオ" panose="020B0604030504040204" pitchFamily="50" charset="-128"/>
            </a:endParaRPr>
          </a:p>
          <a:p>
            <a:r>
              <a:rPr kumimoji="1" lang="ja-JP" altLang="en-US" sz="1050" b="1" dirty="0">
                <a:latin typeface="メイリオ" panose="020B0604030504040204" pitchFamily="50" charset="-128"/>
                <a:ea typeface="メイリオ" panose="020B0604030504040204" pitchFamily="50" charset="-128"/>
              </a:rPr>
              <a:t>　　スタンプ遊びや花紙ちぎりで思い切り遊んで・・・いつのまにか</a:t>
            </a:r>
            <a:endParaRPr kumimoji="1" lang="en-US" altLang="ja-JP" sz="1050" b="1" dirty="0">
              <a:latin typeface="メイリオ" panose="020B0604030504040204" pitchFamily="50" charset="-128"/>
              <a:ea typeface="メイリオ" panose="020B0604030504040204" pitchFamily="50" charset="-128"/>
            </a:endParaRPr>
          </a:p>
          <a:p>
            <a:r>
              <a:rPr kumimoji="1" lang="ja-JP" altLang="en-US" sz="1050" b="1" dirty="0">
                <a:latin typeface="メイリオ" panose="020B0604030504040204" pitchFamily="50" charset="-128"/>
                <a:ea typeface="メイリオ" panose="020B0604030504040204" pitchFamily="50" charset="-128"/>
              </a:rPr>
              <a:t>　素敵な作品が✨　パパママも一緒に楽しんでくださいね🌻</a:t>
            </a:r>
            <a:endParaRPr kumimoji="1" lang="en-US" altLang="ja-JP" sz="1050" b="1" dirty="0">
              <a:latin typeface="メイリオ" panose="020B0604030504040204" pitchFamily="50" charset="-128"/>
              <a:ea typeface="メイリオ" panose="020B0604030504040204" pitchFamily="50" charset="-128"/>
            </a:endParaRPr>
          </a:p>
          <a:p>
            <a:endParaRPr kumimoji="1" lang="en-US" altLang="ja-JP" sz="1050" b="1" dirty="0">
              <a:latin typeface="メイリオ" panose="020B0604030504040204" pitchFamily="50" charset="-128"/>
              <a:ea typeface="メイリオ" panose="020B0604030504040204" pitchFamily="50" charset="-128"/>
            </a:endParaRPr>
          </a:p>
        </p:txBody>
      </p:sp>
      <p:sp>
        <p:nvSpPr>
          <p:cNvPr id="3" name="テキスト ボックス 2">
            <a:extLst>
              <a:ext uri="{FF2B5EF4-FFF2-40B4-BE49-F238E27FC236}">
                <a16:creationId xmlns:a16="http://schemas.microsoft.com/office/drawing/2014/main" id="{0654CA47-0607-D754-F33E-31CEB27351C9}"/>
              </a:ext>
            </a:extLst>
          </p:cNvPr>
          <p:cNvSpPr txBox="1"/>
          <p:nvPr/>
        </p:nvSpPr>
        <p:spPr>
          <a:xfrm>
            <a:off x="7273927" y="270594"/>
            <a:ext cx="1741182" cy="246221"/>
          </a:xfrm>
          <a:prstGeom prst="rect">
            <a:avLst/>
          </a:prstGeom>
          <a:noFill/>
        </p:spPr>
        <p:txBody>
          <a:bodyPr wrap="none" rtlCol="0">
            <a:spAutoFit/>
          </a:bodyPr>
          <a:lstStyle/>
          <a:p>
            <a:r>
              <a:rPr kumimoji="1" lang="ja-JP" altLang="en-US" sz="1000" dirty="0">
                <a:latin typeface="BIZ UDPゴシック" panose="020B0400000000000000" pitchFamily="50" charset="-128"/>
                <a:ea typeface="BIZ UDPゴシック" panose="020B0400000000000000" pitchFamily="50" charset="-128"/>
              </a:rPr>
              <a:t>変更は</a:t>
            </a:r>
            <a:r>
              <a:rPr kumimoji="1" lang="en-US" altLang="ja-JP" sz="1000" dirty="0">
                <a:latin typeface="BIZ UDPゴシック" panose="020B0400000000000000" pitchFamily="50" charset="-128"/>
                <a:ea typeface="BIZ UDPゴシック" panose="020B0400000000000000" pitchFamily="50" charset="-128"/>
              </a:rPr>
              <a:t>HP</a:t>
            </a:r>
            <a:r>
              <a:rPr kumimoji="1" lang="ja-JP" altLang="en-US" sz="1000" dirty="0">
                <a:latin typeface="BIZ UDPゴシック" panose="020B0400000000000000" pitchFamily="50" charset="-128"/>
                <a:ea typeface="BIZ UDPゴシック" panose="020B0400000000000000" pitchFamily="50" charset="-128"/>
              </a:rPr>
              <a:t>でお知らせします</a:t>
            </a:r>
          </a:p>
        </p:txBody>
      </p:sp>
      <p:pic>
        <p:nvPicPr>
          <p:cNvPr id="15" name="図 14">
            <a:extLst>
              <a:ext uri="{FF2B5EF4-FFF2-40B4-BE49-F238E27FC236}">
                <a16:creationId xmlns:a16="http://schemas.microsoft.com/office/drawing/2014/main" id="{946104F2-B1FA-A4E4-B573-D4E34011F99F}"/>
              </a:ext>
            </a:extLst>
          </p:cNvPr>
          <p:cNvPicPr>
            <a:picLocks noChangeAspect="1"/>
          </p:cNvPicPr>
          <p:nvPr/>
        </p:nvPicPr>
        <p:blipFill>
          <a:blip r:embed="rId5"/>
          <a:stretch>
            <a:fillRect/>
          </a:stretch>
        </p:blipFill>
        <p:spPr>
          <a:xfrm>
            <a:off x="3651456" y="5975666"/>
            <a:ext cx="662749" cy="662749"/>
          </a:xfrm>
          <a:prstGeom prst="rect">
            <a:avLst/>
          </a:prstGeom>
        </p:spPr>
      </p:pic>
      <p:graphicFrame>
        <p:nvGraphicFramePr>
          <p:cNvPr id="5" name="表 4">
            <a:extLst>
              <a:ext uri="{FF2B5EF4-FFF2-40B4-BE49-F238E27FC236}">
                <a16:creationId xmlns:a16="http://schemas.microsoft.com/office/drawing/2014/main" id="{CC39DF49-7BD1-65B7-E732-860E0E8CA85C}"/>
              </a:ext>
            </a:extLst>
          </p:cNvPr>
          <p:cNvGraphicFramePr>
            <a:graphicFrameLocks noGrp="1"/>
          </p:cNvGraphicFramePr>
          <p:nvPr>
            <p:extLst>
              <p:ext uri="{D42A27DB-BD31-4B8C-83A1-F6EECF244321}">
                <p14:modId xmlns:p14="http://schemas.microsoft.com/office/powerpoint/2010/main" val="339589627"/>
              </p:ext>
            </p:extLst>
          </p:nvPr>
        </p:nvGraphicFramePr>
        <p:xfrm>
          <a:off x="4649384" y="2436153"/>
          <a:ext cx="4449929" cy="1432560"/>
        </p:xfrm>
        <a:graphic>
          <a:graphicData uri="http://schemas.openxmlformats.org/drawingml/2006/table">
            <a:tbl>
              <a:tblPr firstRow="1" bandRow="1">
                <a:tableStyleId>{5940675A-B579-460E-94D1-54222C63F5DA}</a:tableStyleId>
              </a:tblPr>
              <a:tblGrid>
                <a:gridCol w="1518334">
                  <a:extLst>
                    <a:ext uri="{9D8B030D-6E8A-4147-A177-3AD203B41FA5}">
                      <a16:colId xmlns:a16="http://schemas.microsoft.com/office/drawing/2014/main" val="3378837013"/>
                    </a:ext>
                  </a:extLst>
                </a:gridCol>
                <a:gridCol w="1093694">
                  <a:extLst>
                    <a:ext uri="{9D8B030D-6E8A-4147-A177-3AD203B41FA5}">
                      <a16:colId xmlns:a16="http://schemas.microsoft.com/office/drawing/2014/main" val="2225079616"/>
                    </a:ext>
                  </a:extLst>
                </a:gridCol>
                <a:gridCol w="466164">
                  <a:extLst>
                    <a:ext uri="{9D8B030D-6E8A-4147-A177-3AD203B41FA5}">
                      <a16:colId xmlns:a16="http://schemas.microsoft.com/office/drawing/2014/main" val="1558209568"/>
                    </a:ext>
                  </a:extLst>
                </a:gridCol>
                <a:gridCol w="937186">
                  <a:extLst>
                    <a:ext uri="{9D8B030D-6E8A-4147-A177-3AD203B41FA5}">
                      <a16:colId xmlns:a16="http://schemas.microsoft.com/office/drawing/2014/main" val="1771801607"/>
                    </a:ext>
                  </a:extLst>
                </a:gridCol>
                <a:gridCol w="434551">
                  <a:extLst>
                    <a:ext uri="{9D8B030D-6E8A-4147-A177-3AD203B41FA5}">
                      <a16:colId xmlns:a16="http://schemas.microsoft.com/office/drawing/2014/main" val="1740267052"/>
                    </a:ext>
                  </a:extLst>
                </a:gridCol>
              </a:tblGrid>
              <a:tr h="200550">
                <a:tc>
                  <a:txBody>
                    <a:bodyPr/>
                    <a:lstStyle/>
                    <a:p>
                      <a:pPr algn="ctr"/>
                      <a:r>
                        <a:rPr kumimoji="1" lang="ja-JP" altLang="en-US" sz="1000" b="1" dirty="0">
                          <a:latin typeface="BIZ UDPゴシック" panose="020B0400000000000000" pitchFamily="50" charset="-128"/>
                          <a:ea typeface="BIZ UDPゴシック" panose="020B0400000000000000" pitchFamily="50" charset="-128"/>
                        </a:rPr>
                        <a:t>月</a:t>
                      </a:r>
                    </a:p>
                  </a:txBody>
                  <a:tcPr>
                    <a:solidFill>
                      <a:schemeClr val="bg1">
                        <a:lumMod val="95000"/>
                      </a:schemeClr>
                    </a:solidFill>
                  </a:tcPr>
                </a:tc>
                <a:tc>
                  <a:txBody>
                    <a:bodyPr/>
                    <a:lstStyle/>
                    <a:p>
                      <a:pPr algn="ctr"/>
                      <a:r>
                        <a:rPr kumimoji="1" lang="ja-JP" altLang="en-US" sz="1000" b="1" dirty="0">
                          <a:latin typeface="BIZ UDPゴシック" panose="020B0400000000000000" pitchFamily="50" charset="-128"/>
                          <a:ea typeface="BIZ UDPゴシック" panose="020B0400000000000000" pitchFamily="50" charset="-128"/>
                        </a:rPr>
                        <a:t>火</a:t>
                      </a:r>
                    </a:p>
                  </a:txBody>
                  <a:tcPr>
                    <a:solidFill>
                      <a:schemeClr val="bg1">
                        <a:lumMod val="95000"/>
                      </a:schemeClr>
                    </a:solidFill>
                  </a:tcPr>
                </a:tc>
                <a:tc>
                  <a:txBody>
                    <a:bodyPr/>
                    <a:lstStyle/>
                    <a:p>
                      <a:pPr algn="ctr"/>
                      <a:r>
                        <a:rPr kumimoji="1" lang="ja-JP" altLang="en-US" sz="1000" b="1" dirty="0">
                          <a:latin typeface="BIZ UDPゴシック" panose="020B0400000000000000" pitchFamily="50" charset="-128"/>
                          <a:ea typeface="BIZ UDPゴシック" panose="020B0400000000000000" pitchFamily="50" charset="-128"/>
                        </a:rPr>
                        <a:t>水</a:t>
                      </a:r>
                    </a:p>
                  </a:txBody>
                  <a:tcPr>
                    <a:solidFill>
                      <a:schemeClr val="bg1">
                        <a:lumMod val="95000"/>
                      </a:schemeClr>
                    </a:solidFill>
                  </a:tcPr>
                </a:tc>
                <a:tc>
                  <a:txBody>
                    <a:bodyPr/>
                    <a:lstStyle/>
                    <a:p>
                      <a:pPr algn="ctr"/>
                      <a:r>
                        <a:rPr kumimoji="1" lang="ja-JP" altLang="en-US" sz="1000" b="1" dirty="0">
                          <a:latin typeface="BIZ UDPゴシック" panose="020B0400000000000000" pitchFamily="50" charset="-128"/>
                          <a:ea typeface="BIZ UDPゴシック" panose="020B0400000000000000" pitchFamily="50" charset="-128"/>
                        </a:rPr>
                        <a:t>木</a:t>
                      </a:r>
                    </a:p>
                  </a:txBody>
                  <a:tcPr>
                    <a:solidFill>
                      <a:schemeClr val="bg1">
                        <a:lumMod val="95000"/>
                      </a:schemeClr>
                    </a:solidFill>
                  </a:tcPr>
                </a:tc>
                <a:tc>
                  <a:txBody>
                    <a:bodyPr/>
                    <a:lstStyle/>
                    <a:p>
                      <a:pPr algn="ctr"/>
                      <a:r>
                        <a:rPr kumimoji="1" lang="ja-JP" altLang="en-US" sz="1000" b="1" dirty="0">
                          <a:latin typeface="BIZ UDPゴシック" panose="020B0400000000000000" pitchFamily="50" charset="-128"/>
                          <a:ea typeface="BIZ UDPゴシック" panose="020B0400000000000000" pitchFamily="50" charset="-128"/>
                        </a:rPr>
                        <a:t>金</a:t>
                      </a:r>
                    </a:p>
                  </a:txBody>
                  <a:tcPr>
                    <a:solidFill>
                      <a:schemeClr val="bg1">
                        <a:lumMod val="95000"/>
                      </a:schemeClr>
                    </a:solidFill>
                  </a:tcPr>
                </a:tc>
                <a:extLst>
                  <a:ext uri="{0D108BD9-81ED-4DB2-BD59-A6C34878D82A}">
                    <a16:rowId xmlns:a16="http://schemas.microsoft.com/office/drawing/2014/main" val="3792393624"/>
                  </a:ext>
                </a:extLst>
              </a:tr>
              <a:tr h="463772">
                <a:tc>
                  <a:txBody>
                    <a:bodyPr/>
                    <a:lstStyle/>
                    <a:p>
                      <a:pPr algn="ctr"/>
                      <a:r>
                        <a:rPr kumimoji="1" lang="ja-JP" altLang="en-US" sz="1000" b="1" dirty="0">
                          <a:latin typeface="BIZ UDPゴシック" panose="020B0400000000000000" pitchFamily="50" charset="-128"/>
                          <a:ea typeface="BIZ UDPゴシック" panose="020B0400000000000000" pitchFamily="50" charset="-128"/>
                        </a:rPr>
                        <a:t>２０</a:t>
                      </a:r>
                      <a:endParaRPr kumimoji="1" lang="en-US" altLang="ja-JP" sz="1000" b="1" dirty="0">
                        <a:latin typeface="BIZ UDPゴシック" panose="020B0400000000000000" pitchFamily="50" charset="-128"/>
                        <a:ea typeface="BIZ UDPゴシック" panose="020B0400000000000000" pitchFamily="50" charset="-128"/>
                      </a:endParaRPr>
                    </a:p>
                    <a:p>
                      <a:pPr algn="ctr"/>
                      <a:r>
                        <a:rPr kumimoji="1" lang="en-US" altLang="ja-JP" sz="1000" b="1" dirty="0">
                          <a:latin typeface="BIZ UDPゴシック" panose="020B0400000000000000" pitchFamily="50" charset="-128"/>
                          <a:ea typeface="BIZ UDPゴシック" panose="020B0400000000000000" pitchFamily="50" charset="-128"/>
                        </a:rPr>
                        <a:t>10:00-12:00</a:t>
                      </a:r>
                    </a:p>
                    <a:p>
                      <a:pPr algn="ctr"/>
                      <a:r>
                        <a:rPr kumimoji="1" lang="ja-JP" altLang="en-US" sz="1400" b="1" dirty="0">
                          <a:solidFill>
                            <a:srgbClr val="FF0000"/>
                          </a:solidFill>
                          <a:latin typeface="BIZ UDPゴシック" panose="020B0400000000000000" pitchFamily="50" charset="-128"/>
                          <a:ea typeface="BIZ UDPゴシック" panose="020B0400000000000000" pitchFamily="50" charset="-128"/>
                        </a:rPr>
                        <a:t>運動会</a:t>
                      </a:r>
                      <a:endParaRPr kumimoji="1" lang="en-US" altLang="ja-JP" sz="1400" b="1" dirty="0">
                        <a:solidFill>
                          <a:srgbClr val="FF0000"/>
                        </a:solidFill>
                        <a:latin typeface="BIZ UDPゴシック" panose="020B0400000000000000" pitchFamily="50" charset="-128"/>
                        <a:ea typeface="BIZ UDPゴシック" panose="020B0400000000000000" pitchFamily="50" charset="-128"/>
                      </a:endParaRPr>
                    </a:p>
                  </a:txBody>
                  <a:tcPr>
                    <a:solidFill>
                      <a:schemeClr val="bg1"/>
                    </a:solidFill>
                  </a:tcPr>
                </a:tc>
                <a:tc>
                  <a:txBody>
                    <a:bodyPr/>
                    <a:lstStyle/>
                    <a:p>
                      <a:pPr algn="ctr"/>
                      <a:r>
                        <a:rPr kumimoji="1" lang="ja-JP" altLang="en-US" sz="1000" b="1" dirty="0">
                          <a:latin typeface="BIZ UDPゴシック" panose="020B0400000000000000" pitchFamily="50" charset="-128"/>
                          <a:ea typeface="BIZ UDPゴシック" panose="020B0400000000000000" pitchFamily="50" charset="-128"/>
                        </a:rPr>
                        <a:t>２１</a:t>
                      </a:r>
                      <a:endParaRPr kumimoji="1" lang="en-US" altLang="ja-JP" sz="1000" b="1" dirty="0">
                        <a:latin typeface="BIZ UDPゴシック" panose="020B0400000000000000" pitchFamily="50" charset="-128"/>
                        <a:ea typeface="BIZ UDP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お休み</a:t>
                      </a:r>
                      <a:endParaRPr kumimoji="1" lang="en-US" altLang="ja-JP" sz="10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txBody>
                  <a:tcPr>
                    <a:solidFill>
                      <a:schemeClr val="bg1"/>
                    </a:solidFill>
                  </a:tcPr>
                </a:tc>
                <a:tc>
                  <a:txBody>
                    <a:bodyPr/>
                    <a:lstStyle/>
                    <a:p>
                      <a:pPr algn="ctr"/>
                      <a:r>
                        <a:rPr kumimoji="1" lang="ja-JP" altLang="en-US" sz="1000" b="1" dirty="0">
                          <a:latin typeface="BIZ UDPゴシック" panose="020B0400000000000000" pitchFamily="50" charset="-128"/>
                          <a:ea typeface="BIZ UDPゴシック" panose="020B0400000000000000" pitchFamily="50" charset="-128"/>
                        </a:rPr>
                        <a:t>２２</a:t>
                      </a:r>
                    </a:p>
                  </a:txBody>
                  <a:tcPr>
                    <a:solidFill>
                      <a:schemeClr val="bg1"/>
                    </a:solidFill>
                  </a:tcPr>
                </a:tc>
                <a:tc>
                  <a:txBody>
                    <a:bodyPr/>
                    <a:lstStyle/>
                    <a:p>
                      <a:pPr algn="ctr"/>
                      <a:r>
                        <a:rPr kumimoji="1" lang="ja-JP" altLang="en-US" sz="1000" b="1" dirty="0">
                          <a:latin typeface="BIZ UDPゴシック" panose="020B0400000000000000" pitchFamily="50" charset="-128"/>
                          <a:ea typeface="BIZ UDPゴシック" panose="020B0400000000000000" pitchFamily="50" charset="-128"/>
                        </a:rPr>
                        <a:t>２３</a:t>
                      </a:r>
                      <a:endParaRPr kumimoji="1" lang="en-US" altLang="ja-JP" sz="1000" b="1" dirty="0">
                        <a:latin typeface="BIZ UDPゴシック" panose="020B0400000000000000" pitchFamily="50" charset="-128"/>
                        <a:ea typeface="BIZ UDP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latin typeface="BIZ UDPゴシック" panose="020B0400000000000000" pitchFamily="50" charset="-128"/>
                          <a:ea typeface="BIZ UDPゴシック" panose="020B0400000000000000" pitchFamily="50" charset="-128"/>
                        </a:rPr>
                        <a:t>お休み</a:t>
                      </a:r>
                      <a:endParaRPr kumimoji="1" lang="en-US" altLang="ja-JP" sz="1000" b="1" dirty="0">
                        <a:latin typeface="BIZ UDPゴシック" panose="020B0400000000000000" pitchFamily="50" charset="-128"/>
                        <a:ea typeface="BIZ UDPゴシック" panose="020B0400000000000000" pitchFamily="50" charset="-128"/>
                      </a:endParaRPr>
                    </a:p>
                    <a:p>
                      <a:pPr algn="ctr"/>
                      <a:endParaRPr kumimoji="1" lang="en-US" altLang="ja-JP" sz="1100" b="1" dirty="0">
                        <a:latin typeface="BIZ UDPゴシック" panose="020B0400000000000000" pitchFamily="50" charset="-128"/>
                        <a:ea typeface="BIZ UDPゴシック" panose="020B0400000000000000" pitchFamily="50" charset="-128"/>
                      </a:endParaRPr>
                    </a:p>
                  </a:txBody>
                  <a:tcPr>
                    <a:solidFill>
                      <a:schemeClr val="bg1"/>
                    </a:solidFill>
                  </a:tcPr>
                </a:tc>
                <a:tc>
                  <a:txBody>
                    <a:bodyPr/>
                    <a:lstStyle/>
                    <a:p>
                      <a:pPr algn="ctr"/>
                      <a:r>
                        <a:rPr kumimoji="1" lang="ja-JP" altLang="en-US" sz="1000" b="1" dirty="0">
                          <a:latin typeface="BIZ UDPゴシック" panose="020B0400000000000000" pitchFamily="50" charset="-128"/>
                          <a:ea typeface="BIZ UDPゴシック" panose="020B0400000000000000" pitchFamily="50" charset="-128"/>
                        </a:rPr>
                        <a:t>２４</a:t>
                      </a:r>
                    </a:p>
                  </a:txBody>
                  <a:tcPr>
                    <a:solidFill>
                      <a:schemeClr val="bg1"/>
                    </a:solidFill>
                  </a:tcPr>
                </a:tc>
                <a:extLst>
                  <a:ext uri="{0D108BD9-81ED-4DB2-BD59-A6C34878D82A}">
                    <a16:rowId xmlns:a16="http://schemas.microsoft.com/office/drawing/2014/main" val="1812538237"/>
                  </a:ext>
                </a:extLst>
              </a:tr>
              <a:tr h="451237">
                <a:tc>
                  <a:txBody>
                    <a:bodyPr/>
                    <a:lstStyle/>
                    <a:p>
                      <a:pPr algn="ctr"/>
                      <a:r>
                        <a:rPr kumimoji="1" lang="ja-JP" altLang="en-US" sz="1000" b="1" dirty="0">
                          <a:latin typeface="BIZ UDPゴシック" panose="020B0400000000000000" pitchFamily="50" charset="-128"/>
                          <a:ea typeface="BIZ UDPゴシック" panose="020B0400000000000000" pitchFamily="50" charset="-128"/>
                        </a:rPr>
                        <a:t>２７</a:t>
                      </a:r>
                      <a:endParaRPr kumimoji="1" lang="en-US" altLang="ja-JP" sz="1000" b="1" dirty="0">
                        <a:latin typeface="BIZ UDPゴシック" panose="020B0400000000000000" pitchFamily="50" charset="-128"/>
                        <a:ea typeface="BIZ UDPゴシック" panose="020B0400000000000000" pitchFamily="50" charset="-128"/>
                      </a:endParaRPr>
                    </a:p>
                    <a:p>
                      <a:pPr algn="ctr"/>
                      <a:r>
                        <a:rPr kumimoji="1" lang="en-US" altLang="ja-JP" sz="1000" b="1" dirty="0">
                          <a:solidFill>
                            <a:schemeClr val="tx1"/>
                          </a:solidFill>
                          <a:latin typeface="BIZ UDPゴシック" panose="020B0400000000000000" pitchFamily="50" charset="-128"/>
                          <a:ea typeface="BIZ UDPゴシック" panose="020B0400000000000000" pitchFamily="50" charset="-128"/>
                        </a:rPr>
                        <a:t>10:00-12:00</a:t>
                      </a: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200" b="1" kern="0" dirty="0">
                          <a:solidFill>
                            <a:srgbClr val="FFC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乳幼児脳トレあそび</a:t>
                      </a:r>
                      <a:endParaRPr kumimoji="1" lang="en-US" altLang="ja-JP" sz="12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BIZ UDPゴシック" panose="020B0400000000000000" pitchFamily="50" charset="-128"/>
                        <a:ea typeface="BIZ UDPゴシック" panose="020B0400000000000000" pitchFamily="50" charset="-128"/>
                        <a:cs typeface="+mn-cs"/>
                      </a:endParaRPr>
                    </a:p>
                  </a:txBody>
                  <a:tcPr>
                    <a:solidFill>
                      <a:schemeClr val="bg1"/>
                    </a:solidFill>
                  </a:tcPr>
                </a:tc>
                <a:tc>
                  <a:txBody>
                    <a:bodyPr/>
                    <a:lstStyle/>
                    <a:p>
                      <a:pPr algn="ctr"/>
                      <a:r>
                        <a:rPr kumimoji="1" lang="ja-JP" altLang="en-US" sz="1000" b="1" dirty="0">
                          <a:latin typeface="BIZ UDPゴシック" panose="020B0400000000000000" pitchFamily="50" charset="-128"/>
                          <a:ea typeface="BIZ UDPゴシック" panose="020B0400000000000000" pitchFamily="50" charset="-128"/>
                        </a:rPr>
                        <a:t>２８</a:t>
                      </a:r>
                      <a:endParaRPr kumimoji="1" lang="en-US" altLang="ja-JP" sz="1000" b="1" dirty="0">
                        <a:latin typeface="BIZ UDPゴシック" panose="020B0400000000000000" pitchFamily="50" charset="-128"/>
                        <a:ea typeface="BIZ UDPゴシック" panose="020B0400000000000000" pitchFamily="50" charset="-128"/>
                      </a:endParaRPr>
                    </a:p>
                    <a:p>
                      <a:pPr algn="ctr"/>
                      <a:r>
                        <a:rPr kumimoji="1" lang="ja-JP" altLang="en-US" sz="1000" b="1" dirty="0">
                          <a:latin typeface="BIZ UDPゴシック" panose="020B0400000000000000" pitchFamily="50" charset="-128"/>
                          <a:ea typeface="BIZ UDPゴシック" panose="020B0400000000000000" pitchFamily="50" charset="-128"/>
                        </a:rPr>
                        <a:t>お休み</a:t>
                      </a:r>
                      <a:endParaRPr kumimoji="1" lang="en-US" altLang="ja-JP" sz="1000" b="1" dirty="0">
                        <a:latin typeface="BIZ UDPゴシック" panose="020B0400000000000000" pitchFamily="50" charset="-128"/>
                        <a:ea typeface="BIZ UDPゴシック" panose="020B0400000000000000" pitchFamily="50" charset="-128"/>
                      </a:endParaRPr>
                    </a:p>
                  </a:txBody>
                  <a:tcPr>
                    <a:solidFill>
                      <a:schemeClr val="bg1"/>
                    </a:solidFill>
                  </a:tcPr>
                </a:tc>
                <a:tc>
                  <a:txBody>
                    <a:bodyPr/>
                    <a:lstStyle/>
                    <a:p>
                      <a:pPr algn="ctr"/>
                      <a:r>
                        <a:rPr kumimoji="1" lang="ja-JP" altLang="en-US" sz="1000" b="1" dirty="0">
                          <a:latin typeface="BIZ UDPゴシック" panose="020B0400000000000000" pitchFamily="50" charset="-128"/>
                          <a:ea typeface="BIZ UDPゴシック" panose="020B0400000000000000" pitchFamily="50" charset="-128"/>
                        </a:rPr>
                        <a:t>２９</a:t>
                      </a:r>
                    </a:p>
                  </a:txBody>
                  <a:tcPr>
                    <a:solidFill>
                      <a:schemeClr val="bg1"/>
                    </a:solidFill>
                  </a:tcPr>
                </a:tc>
                <a:tc>
                  <a:txBody>
                    <a:bodyPr/>
                    <a:lstStyle/>
                    <a:p>
                      <a:pPr algn="ctr"/>
                      <a:r>
                        <a:rPr kumimoji="1" lang="ja-JP" altLang="en-US" sz="1000" b="1" dirty="0">
                          <a:latin typeface="BIZ UDPゴシック" panose="020B0400000000000000" pitchFamily="50" charset="-128"/>
                          <a:ea typeface="BIZ UDPゴシック" panose="020B0400000000000000" pitchFamily="50" charset="-128"/>
                        </a:rPr>
                        <a:t>３０</a:t>
                      </a:r>
                      <a:endParaRPr kumimoji="1" lang="en-US" altLang="ja-JP" sz="1000" b="1" dirty="0">
                        <a:latin typeface="BIZ UDPゴシック" panose="020B0400000000000000" pitchFamily="50" charset="-128"/>
                        <a:ea typeface="BIZ UDP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latin typeface="BIZ UDPゴシック" panose="020B0400000000000000" pitchFamily="50" charset="-128"/>
                          <a:ea typeface="BIZ UDPゴシック" panose="020B0400000000000000" pitchFamily="50" charset="-128"/>
                        </a:rPr>
                        <a:t>お休み</a:t>
                      </a:r>
                      <a:endParaRPr kumimoji="1" lang="en-US" altLang="ja-JP" sz="1000" b="1" dirty="0">
                        <a:latin typeface="BIZ UDPゴシック" panose="020B0400000000000000" pitchFamily="50" charset="-128"/>
                        <a:ea typeface="BIZ UDPゴシック" panose="020B0400000000000000" pitchFamily="50" charset="-128"/>
                      </a:endParaRPr>
                    </a:p>
                    <a:p>
                      <a:pPr algn="ctr"/>
                      <a:endParaRPr kumimoji="1" lang="en-US" altLang="ja-JP" sz="1000" b="1" dirty="0">
                        <a:latin typeface="BIZ UDPゴシック" panose="020B0400000000000000" pitchFamily="50" charset="-128"/>
                        <a:ea typeface="BIZ UDPゴシック" panose="020B0400000000000000" pitchFamily="50" charset="-128"/>
                      </a:endParaRPr>
                    </a:p>
                  </a:txBody>
                  <a:tcPr>
                    <a:solidFill>
                      <a:schemeClr val="bg1"/>
                    </a:solidFill>
                  </a:tcPr>
                </a:tc>
                <a:tc>
                  <a:txBody>
                    <a:bodyPr/>
                    <a:lstStyle/>
                    <a:p>
                      <a:pPr algn="ctr"/>
                      <a:r>
                        <a:rPr kumimoji="1" lang="ja-JP" altLang="en-US" sz="1000" b="1" dirty="0">
                          <a:latin typeface="BIZ UDPゴシック" panose="020B0400000000000000" pitchFamily="50" charset="-128"/>
                          <a:ea typeface="BIZ UDPゴシック" panose="020B0400000000000000" pitchFamily="50" charset="-128"/>
                        </a:rPr>
                        <a:t>３１</a:t>
                      </a:r>
                    </a:p>
                  </a:txBody>
                  <a:tcPr>
                    <a:solidFill>
                      <a:schemeClr val="bg1"/>
                    </a:solidFill>
                  </a:tcPr>
                </a:tc>
                <a:extLst>
                  <a:ext uri="{0D108BD9-81ED-4DB2-BD59-A6C34878D82A}">
                    <a16:rowId xmlns:a16="http://schemas.microsoft.com/office/drawing/2014/main" val="3821690389"/>
                  </a:ext>
                </a:extLst>
              </a:tr>
            </a:tbl>
          </a:graphicData>
        </a:graphic>
      </p:graphicFrame>
      <p:sp>
        <p:nvSpPr>
          <p:cNvPr id="11" name="テキスト ボックス 10">
            <a:extLst>
              <a:ext uri="{FF2B5EF4-FFF2-40B4-BE49-F238E27FC236}">
                <a16:creationId xmlns:a16="http://schemas.microsoft.com/office/drawing/2014/main" id="{1623EF26-CDBD-03D0-A0EA-03EE4B58AE27}"/>
              </a:ext>
            </a:extLst>
          </p:cNvPr>
          <p:cNvSpPr txBox="1"/>
          <p:nvPr/>
        </p:nvSpPr>
        <p:spPr>
          <a:xfrm>
            <a:off x="4649384" y="2165947"/>
            <a:ext cx="1146468" cy="307777"/>
          </a:xfrm>
          <a:prstGeom prst="rect">
            <a:avLst/>
          </a:prstGeom>
          <a:noFill/>
        </p:spPr>
        <p:txBody>
          <a:bodyPr wrap="none" rtlCol="0">
            <a:spAutoFit/>
          </a:bodyPr>
          <a:lstStyle/>
          <a:p>
            <a:r>
              <a:rPr kumimoji="1" lang="en-US" altLang="ja-JP" sz="1400" b="1" dirty="0">
                <a:latin typeface="メイリオ" panose="020B0604030504040204" pitchFamily="50" charset="-128"/>
                <a:ea typeface="メイリオ" panose="020B0604030504040204" pitchFamily="50" charset="-128"/>
              </a:rPr>
              <a:t>10</a:t>
            </a:r>
            <a:r>
              <a:rPr kumimoji="1" lang="ja-JP" altLang="en-US" sz="1400" b="1" dirty="0">
                <a:latin typeface="メイリオ" panose="020B0604030504040204" pitchFamily="50" charset="-128"/>
                <a:ea typeface="メイリオ" panose="020B0604030504040204" pitchFamily="50" charset="-128"/>
              </a:rPr>
              <a:t>月の予定</a:t>
            </a:r>
          </a:p>
        </p:txBody>
      </p:sp>
    </p:spTree>
    <p:extLst>
      <p:ext uri="{BB962C8B-B14F-4D97-AF65-F5344CB8AC3E}">
        <p14:creationId xmlns:p14="http://schemas.microsoft.com/office/powerpoint/2010/main" val="79522977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2921</TotalTime>
  <Words>432</Words>
  <Application>Microsoft Office PowerPoint</Application>
  <PresentationFormat>画面に合わせる (4:3)</PresentationFormat>
  <Paragraphs>87</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BIZ UDPゴシック</vt:lpstr>
      <vt:lpstr>HG丸ｺﾞｼｯｸM-PRO</vt:lpstr>
      <vt:lpstr>メイリオ</vt:lpstr>
      <vt:lpstr>游明朝</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kindergarten hanataka</dc:creator>
  <cp:lastModifiedBy>kindergarten hanataka</cp:lastModifiedBy>
  <cp:revision>39</cp:revision>
  <cp:lastPrinted>2025-08-18T04:53:26Z</cp:lastPrinted>
  <dcterms:created xsi:type="dcterms:W3CDTF">2025-03-13T02:07:15Z</dcterms:created>
  <dcterms:modified xsi:type="dcterms:W3CDTF">2025-08-18T04:53:51Z</dcterms:modified>
</cp:coreProperties>
</file>